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9"/>
  </p:notesMasterIdLst>
  <p:sldIdLst>
    <p:sldId id="301" r:id="rId2"/>
    <p:sldId id="521" r:id="rId3"/>
    <p:sldId id="570" r:id="rId4"/>
    <p:sldId id="580" r:id="rId5"/>
    <p:sldId id="583" r:id="rId6"/>
    <p:sldId id="582" r:id="rId7"/>
    <p:sldId id="584" r:id="rId8"/>
    <p:sldId id="585" r:id="rId9"/>
    <p:sldId id="586" r:id="rId10"/>
    <p:sldId id="587" r:id="rId11"/>
    <p:sldId id="588" r:id="rId12"/>
    <p:sldId id="589" r:id="rId13"/>
    <p:sldId id="591" r:id="rId14"/>
    <p:sldId id="600" r:id="rId15"/>
    <p:sldId id="597" r:id="rId16"/>
    <p:sldId id="599" r:id="rId17"/>
    <p:sldId id="598" r:id="rId18"/>
    <p:sldId id="742" r:id="rId19"/>
    <p:sldId id="590" r:id="rId20"/>
    <p:sldId id="603" r:id="rId21"/>
    <p:sldId id="610" r:id="rId22"/>
    <p:sldId id="601" r:id="rId23"/>
    <p:sldId id="604" r:id="rId24"/>
    <p:sldId id="608" r:id="rId25"/>
    <p:sldId id="609" r:id="rId26"/>
    <p:sldId id="611" r:id="rId27"/>
    <p:sldId id="612" r:id="rId28"/>
    <p:sldId id="613" r:id="rId29"/>
    <p:sldId id="615" r:id="rId30"/>
    <p:sldId id="622" r:id="rId31"/>
    <p:sldId id="623" r:id="rId32"/>
    <p:sldId id="624" r:id="rId33"/>
    <p:sldId id="625" r:id="rId34"/>
    <p:sldId id="626" r:id="rId35"/>
    <p:sldId id="743" r:id="rId36"/>
    <p:sldId id="614" r:id="rId37"/>
    <p:sldId id="627" r:id="rId38"/>
    <p:sldId id="635" r:id="rId39"/>
    <p:sldId id="636" r:id="rId40"/>
    <p:sldId id="637" r:id="rId41"/>
    <p:sldId id="638" r:id="rId42"/>
    <p:sldId id="639" r:id="rId43"/>
    <p:sldId id="641" r:id="rId44"/>
    <p:sldId id="642" r:id="rId45"/>
    <p:sldId id="643" r:id="rId46"/>
    <p:sldId id="647" r:id="rId47"/>
    <p:sldId id="646" r:id="rId48"/>
    <p:sldId id="648" r:id="rId49"/>
    <p:sldId id="656" r:id="rId50"/>
    <p:sldId id="653" r:id="rId51"/>
    <p:sldId id="654" r:id="rId52"/>
    <p:sldId id="655" r:id="rId53"/>
    <p:sldId id="657" r:id="rId54"/>
    <p:sldId id="660" r:id="rId55"/>
    <p:sldId id="664" r:id="rId56"/>
    <p:sldId id="665" r:id="rId57"/>
    <p:sldId id="666" r:id="rId58"/>
    <p:sldId id="672" r:id="rId59"/>
    <p:sldId id="667" r:id="rId60"/>
    <p:sldId id="668" r:id="rId61"/>
    <p:sldId id="674" r:id="rId62"/>
    <p:sldId id="670" r:id="rId63"/>
    <p:sldId id="669" r:id="rId64"/>
    <p:sldId id="675" r:id="rId65"/>
    <p:sldId id="661" r:id="rId66"/>
    <p:sldId id="662" r:id="rId67"/>
    <p:sldId id="663" r:id="rId68"/>
    <p:sldId id="682" r:id="rId69"/>
    <p:sldId id="683" r:id="rId70"/>
    <p:sldId id="684" r:id="rId71"/>
    <p:sldId id="685" r:id="rId72"/>
    <p:sldId id="686" r:id="rId73"/>
    <p:sldId id="688" r:id="rId74"/>
    <p:sldId id="689" r:id="rId75"/>
    <p:sldId id="690" r:id="rId76"/>
    <p:sldId id="697" r:id="rId77"/>
    <p:sldId id="698" r:id="rId78"/>
    <p:sldId id="699" r:id="rId79"/>
    <p:sldId id="700" r:id="rId80"/>
    <p:sldId id="702" r:id="rId81"/>
    <p:sldId id="701" r:id="rId82"/>
    <p:sldId id="703" r:id="rId83"/>
    <p:sldId id="714" r:id="rId84"/>
    <p:sldId id="710" r:id="rId85"/>
    <p:sldId id="711" r:id="rId86"/>
    <p:sldId id="713" r:id="rId87"/>
    <p:sldId id="712" r:id="rId88"/>
    <p:sldId id="715" r:id="rId89"/>
    <p:sldId id="716" r:id="rId90"/>
    <p:sldId id="717" r:id="rId91"/>
    <p:sldId id="720" r:id="rId92"/>
    <p:sldId id="741" r:id="rId93"/>
    <p:sldId id="718" r:id="rId94"/>
    <p:sldId id="726" r:id="rId95"/>
    <p:sldId id="728" r:id="rId96"/>
    <p:sldId id="729" r:id="rId97"/>
    <p:sldId id="730" r:id="rId98"/>
    <p:sldId id="723" r:id="rId99"/>
    <p:sldId id="724" r:id="rId100"/>
    <p:sldId id="739" r:id="rId101"/>
    <p:sldId id="738" r:id="rId102"/>
    <p:sldId id="740" r:id="rId103"/>
    <p:sldId id="734" r:id="rId104"/>
    <p:sldId id="731" r:id="rId105"/>
    <p:sldId id="735" r:id="rId106"/>
    <p:sldId id="744" r:id="rId107"/>
    <p:sldId id="745" r:id="rId108"/>
  </p:sldIdLst>
  <p:sldSz cx="9144000" cy="5143500" type="screen16x9"/>
  <p:notesSz cx="6858000" cy="9144000"/>
  <p:custDataLst>
    <p:tags r:id="rId11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A3F6C"/>
    <a:srgbClr val="46BCDE"/>
    <a:srgbClr val="0E22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430" autoAdjust="0"/>
    <p:restoredTop sz="95160" autoAdjust="0"/>
  </p:normalViewPr>
  <p:slideViewPr>
    <p:cSldViewPr snapToGrid="0">
      <p:cViewPr varScale="1">
        <p:scale>
          <a:sx n="105" d="100"/>
          <a:sy n="105" d="100"/>
        </p:scale>
        <p:origin x="807" y="3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viewProps" Target="viewProp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theme" Target="theme/theme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notesMaster" Target="notesMasters/notesMaster1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tags" Target="tags/tag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emf"/><Relationship Id="rId2" Type="http://schemas.openxmlformats.org/officeDocument/2006/relationships/image" Target="../media/image103.emf"/><Relationship Id="rId1" Type="http://schemas.openxmlformats.org/officeDocument/2006/relationships/image" Target="../media/image102.e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emf"/><Relationship Id="rId2" Type="http://schemas.openxmlformats.org/officeDocument/2006/relationships/image" Target="../media/image104.emf"/><Relationship Id="rId1" Type="http://schemas.openxmlformats.org/officeDocument/2006/relationships/image" Target="../media/image102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0.e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emf"/><Relationship Id="rId2" Type="http://schemas.openxmlformats.org/officeDocument/2006/relationships/image" Target="../media/image102.emf"/><Relationship Id="rId1" Type="http://schemas.openxmlformats.org/officeDocument/2006/relationships/image" Target="../media/image103.e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emf"/><Relationship Id="rId2" Type="http://schemas.openxmlformats.org/officeDocument/2006/relationships/image" Target="../media/image131.emf"/><Relationship Id="rId1" Type="http://schemas.openxmlformats.org/officeDocument/2006/relationships/image" Target="../media/image130.emf"/><Relationship Id="rId4" Type="http://schemas.openxmlformats.org/officeDocument/2006/relationships/image" Target="../media/image104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37FD7A-F41B-4FED-8E35-F78DB9F4D037}" type="datetimeFigureOut">
              <a:rPr lang="zh-CN" altLang="en-US" smtClean="0"/>
              <a:t>2024/9/4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537CBA-0E44-4282-A4F0-C3BCC1A4C2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58367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EAE63-D6C4-437F-B8DA-DA689F991AA7}" type="slidenum">
              <a:rPr lang="zh-CN" altLang="en-US" smtClean="0"/>
              <a:pPr/>
              <a:t>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622027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887091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3CF4CA7-7AAC-4C45-88E6-57EAF6DA16C9}"/>
              </a:ext>
            </a:extLst>
          </p:cNvPr>
          <p:cNvSpPr/>
          <p:nvPr userDrawn="1"/>
        </p:nvSpPr>
        <p:spPr>
          <a:xfrm>
            <a:off x="0" y="4835507"/>
            <a:ext cx="9144000" cy="307777"/>
          </a:xfrm>
          <a:prstGeom prst="rect">
            <a:avLst/>
          </a:prstGeom>
          <a:solidFill>
            <a:srgbClr val="1A3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3" tIns="45706" rIns="91413" bIns="45706"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5011272"/>
      </p:ext>
    </p:extLst>
  </p:cSld>
  <p:clrMapOvr>
    <a:masterClrMapping/>
  </p:clrMapOvr>
  <p:transition spd="slow">
    <p:pull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5365753"/>
      </p:ext>
    </p:extLst>
  </p:cSld>
  <p:clrMapOvr>
    <a:masterClrMapping/>
  </p:clrMapOvr>
  <p:transition spd="slow">
    <p:pull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9847810"/>
      </p:ext>
    </p:extLst>
  </p:cSld>
  <p:clrMapOvr>
    <a:masterClrMapping/>
  </p:clrMapOvr>
  <p:transition spd="slow">
    <p:pull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30957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:blinds dir="vert"/>
      </p:transition>
    </mc:Choice>
    <mc:Fallback xmlns="">
      <p:transition spd="slow" advClick="0" advTm="0">
        <p:blinds dir="vert"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1_标题幻灯片">
    <p:bg>
      <p:bgPr>
        <a:pattFill prst="ltUpDiag">
          <a:fgClr>
            <a:schemeClr val="accent6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36B1EA47-AA99-4F55-AEF3-3DA66267A0C2}"/>
              </a:ext>
            </a:extLst>
          </p:cNvPr>
          <p:cNvSpPr/>
          <p:nvPr userDrawn="1"/>
        </p:nvSpPr>
        <p:spPr>
          <a:xfrm>
            <a:off x="0" y="4835507"/>
            <a:ext cx="9144000" cy="307777"/>
          </a:xfrm>
          <a:prstGeom prst="rect">
            <a:avLst/>
          </a:prstGeom>
          <a:solidFill>
            <a:srgbClr val="1A3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3" tIns="45706" rIns="91413" bIns="45706"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9470B42-93C0-4049-B9CB-A8EBAAC7803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5054" y="0"/>
            <a:ext cx="1064467" cy="963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37429"/>
      </p:ext>
    </p:extLst>
  </p:cSld>
  <p:clrMapOvr>
    <a:masterClrMapping/>
  </p:clrMapOvr>
  <p:transition spd="slow">
    <p:cover dir="rd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498872"/>
          </a:xfrm>
        </p:spPr>
        <p:txBody>
          <a:bodyPr>
            <a:noAutofit/>
          </a:bodyPr>
          <a:lstStyle>
            <a:lvl1pPr>
              <a:defRPr sz="2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819150"/>
            <a:ext cx="8229600" cy="3937000"/>
          </a:xfrm>
        </p:spPr>
        <p:txBody>
          <a:bodyPr>
            <a:normAutofit/>
          </a:bodyPr>
          <a:lstStyle>
            <a:lvl1pPr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0EDCEBCB-EE73-45D6-92CE-B2AE1D434CFB}"/>
              </a:ext>
            </a:extLst>
          </p:cNvPr>
          <p:cNvSpPr/>
          <p:nvPr userDrawn="1"/>
        </p:nvSpPr>
        <p:spPr>
          <a:xfrm>
            <a:off x="646880" y="268997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0677444"/>
      </p:ext>
    </p:extLst>
  </p:cSld>
  <p:clrMapOvr>
    <a:masterClrMapping/>
  </p:clrMapOvr>
  <p:transition spd="slow">
    <p:pull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2218166"/>
      </p:ext>
    </p:extLst>
  </p:cSld>
  <p:clrMapOvr>
    <a:masterClrMapping/>
  </p:clrMapOvr>
  <p:transition spd="slow">
    <p:pull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1850969"/>
      </p:ext>
    </p:extLst>
  </p:cSld>
  <p:clrMapOvr>
    <a:masterClrMapping/>
  </p:clrMapOvr>
  <p:transition spd="slow">
    <p:pull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4861265"/>
      </p:ext>
    </p:extLst>
  </p:cSld>
  <p:clrMapOvr>
    <a:masterClrMapping/>
  </p:clrMapOvr>
  <p:transition spd="slow">
    <p:pull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1343882"/>
      </p:ext>
    </p:extLst>
  </p:cSld>
  <p:clrMapOvr>
    <a:masterClrMapping/>
  </p:clrMapOvr>
  <p:transition spd="slow">
    <p:pull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93712181"/>
      </p:ext>
    </p:extLst>
  </p:cSld>
  <p:clrMapOvr>
    <a:masterClrMapping/>
  </p:clrMapOvr>
  <p:transition spd="slow">
    <p:pull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7382833"/>
      </p:ext>
    </p:extLst>
  </p:cSld>
  <p:clrMapOvr>
    <a:masterClrMapping/>
  </p:clrMapOvr>
  <p:transition spd="slow">
    <p:pull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4744713"/>
      </p:ext>
    </p:extLst>
  </p:cSld>
  <p:clrMapOvr>
    <a:masterClrMapping/>
  </p:clrMapOvr>
  <p:transition spd="slow">
    <p:pull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7306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060450"/>
            <a:ext cx="8229600" cy="35341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41F63DC-E866-4077-8215-C471E38E7305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5054" y="0"/>
            <a:ext cx="1064467" cy="963887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3FFCFCD4-6DCF-4A23-AD20-AF62BB293DA8}"/>
              </a:ext>
            </a:extLst>
          </p:cNvPr>
          <p:cNvSpPr/>
          <p:nvPr userDrawn="1"/>
        </p:nvSpPr>
        <p:spPr>
          <a:xfrm>
            <a:off x="0" y="4838441"/>
            <a:ext cx="9144000" cy="307777"/>
          </a:xfrm>
          <a:prstGeom prst="rect">
            <a:avLst/>
          </a:prstGeom>
          <a:solidFill>
            <a:srgbClr val="1A3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3" tIns="45706" rIns="91413" bIns="45706" rtlCol="0" anchor="ctr"/>
          <a:lstStyle/>
          <a:p>
            <a:pPr algn="ctr"/>
            <a:endParaRPr lang="zh-CN" altLang="en-US"/>
          </a:p>
        </p:txBody>
      </p:sp>
      <p:sp>
        <p:nvSpPr>
          <p:cNvPr id="9" name="灯片编号占位符 5">
            <a:extLst>
              <a:ext uri="{FF2B5EF4-FFF2-40B4-BE49-F238E27FC236}">
                <a16:creationId xmlns:a16="http://schemas.microsoft.com/office/drawing/2014/main" id="{EB133451-4163-4C06-B844-3C1EE95F8FCF}"/>
              </a:ext>
            </a:extLst>
          </p:cNvPr>
          <p:cNvSpPr txBox="1">
            <a:spLocks/>
          </p:cNvSpPr>
          <p:nvPr userDrawn="1"/>
        </p:nvSpPr>
        <p:spPr>
          <a:xfrm>
            <a:off x="8369301" y="4838441"/>
            <a:ext cx="727074" cy="273844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1BEBC7A-FD02-486B-81B5-A845787C689C}" type="slidenum">
              <a:rPr lang="zh-CN" altLang="en-US" sz="1600" smtClean="0">
                <a:solidFill>
                  <a:schemeClr val="bg1">
                    <a:lumMod val="95000"/>
                  </a:schemeClr>
                </a:solidFill>
              </a:rPr>
              <a:pPr/>
              <a:t>‹#›</a:t>
            </a:fld>
            <a:endParaRPr lang="zh-CN" altLang="en-US" sz="1600" dirty="0">
              <a:solidFill>
                <a:schemeClr val="bg1">
                  <a:lumMod val="9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 userDrawn="1"/>
            </p:nvSpPr>
            <p:spPr>
              <a:xfrm>
                <a:off x="-41276" y="4774168"/>
                <a:ext cx="37875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zh-CN" altLang="en-US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 userDrawn="1"/>
            </p:nvSpPr>
            <p:spPr>
              <a:xfrm>
                <a:off x="-41276" y="4774168"/>
                <a:ext cx="378757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897878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4" r:id="rId12"/>
    <p:sldLayoutId id="2147483669" r:id="rId13"/>
  </p:sldLayoutIdLst>
  <p:transition spd="slow">
    <p:pull/>
  </p:transition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Cambria Math" panose="020405030504060302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.png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hyperlink" Target="https://scikit-learn.org/stable/modules/generated/sklearn.metrics.adjusted_rand_score.html" TargetMode="Externa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5" Type="http://schemas.openxmlformats.org/officeDocument/2006/relationships/image" Target="../media/image2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jpeg"/><Relationship Id="rId4" Type="http://schemas.openxmlformats.org/officeDocument/2006/relationships/image" Target="../media/image31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://mlehman.github.io/kmeans-javascript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4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7" Type="http://schemas.openxmlformats.org/officeDocument/2006/relationships/image" Target="../media/image98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4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0.png"/><Relationship Id="rId2" Type="http://schemas.openxmlformats.org/officeDocument/2006/relationships/image" Target="../media/image9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0.png"/><Relationship Id="rId5" Type="http://schemas.openxmlformats.org/officeDocument/2006/relationships/image" Target="../media/image960.png"/><Relationship Id="rId4" Type="http://schemas.openxmlformats.org/officeDocument/2006/relationships/image" Target="../media/image95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7" Type="http://schemas.openxmlformats.org/officeDocument/2006/relationships/image" Target="../media/image107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3" Type="http://schemas.openxmlformats.org/officeDocument/2006/relationships/image" Target="../media/image109.png"/><Relationship Id="rId7" Type="http://schemas.openxmlformats.org/officeDocument/2006/relationships/image" Target="../media/image111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2.png"/><Relationship Id="rId5" Type="http://schemas.openxmlformats.org/officeDocument/2006/relationships/image" Target="../media/image1080.png"/><Relationship Id="rId4" Type="http://schemas.openxmlformats.org/officeDocument/2006/relationships/image" Target="../media/image110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image" Target="../media/image117.png"/><Relationship Id="rId7" Type="http://schemas.openxmlformats.org/officeDocument/2006/relationships/image" Target="../media/image103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102.emf"/><Relationship Id="rId10" Type="http://schemas.openxmlformats.org/officeDocument/2006/relationships/image" Target="../media/image118.png"/><Relationship Id="rId4" Type="http://schemas.openxmlformats.org/officeDocument/2006/relationships/oleObject" Target="../embeddings/oleObject1.bin"/><Relationship Id="rId9" Type="http://schemas.openxmlformats.org/officeDocument/2006/relationships/image" Target="../media/image104.emf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3" Type="http://schemas.openxmlformats.org/officeDocument/2006/relationships/image" Target="../media/image117.png"/><Relationship Id="rId7" Type="http://schemas.openxmlformats.org/officeDocument/2006/relationships/image" Target="../media/image104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3.bin"/><Relationship Id="rId11" Type="http://schemas.openxmlformats.org/officeDocument/2006/relationships/image" Target="../media/image103.emf"/><Relationship Id="rId5" Type="http://schemas.openxmlformats.org/officeDocument/2006/relationships/image" Target="../media/image102.emf"/><Relationship Id="rId10" Type="http://schemas.openxmlformats.org/officeDocument/2006/relationships/oleObject" Target="../embeddings/oleObject4.bin"/><Relationship Id="rId4" Type="http://schemas.openxmlformats.org/officeDocument/2006/relationships/oleObject" Target="../embeddings/oleObject1.bin"/><Relationship Id="rId9" Type="http://schemas.openxmlformats.org/officeDocument/2006/relationships/image" Target="../media/image1170.pn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10.png"/><Relationship Id="rId5" Type="http://schemas.openxmlformats.org/officeDocument/2006/relationships/image" Target="../media/image114.png"/><Relationship Id="rId4" Type="http://schemas.openxmlformats.org/officeDocument/2006/relationships/image" Target="../media/image120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5.png"/><Relationship Id="rId5" Type="http://schemas.openxmlformats.org/officeDocument/2006/relationships/image" Target="../media/image123.png"/><Relationship Id="rId4" Type="http://schemas.openxmlformats.org/officeDocument/2006/relationships/image" Target="../media/image124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9.png"/><Relationship Id="rId5" Type="http://schemas.openxmlformats.org/officeDocument/2006/relationships/image" Target="../media/image128.png"/><Relationship Id="rId4" Type="http://schemas.openxmlformats.org/officeDocument/2006/relationships/image" Target="../media/image126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7" Type="http://schemas.openxmlformats.org/officeDocument/2006/relationships/image" Target="../media/image129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32.png"/><Relationship Id="rId5" Type="http://schemas.openxmlformats.org/officeDocument/2006/relationships/image" Target="../media/image131.png"/><Relationship Id="rId4" Type="http://schemas.openxmlformats.org/officeDocument/2006/relationships/image" Target="../media/image130.emf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emf"/><Relationship Id="rId3" Type="http://schemas.openxmlformats.org/officeDocument/2006/relationships/oleObject" Target="../embeddings/oleObject6.bin"/><Relationship Id="rId7" Type="http://schemas.openxmlformats.org/officeDocument/2006/relationships/oleObject" Target="../embeddings/oleObject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02.emf"/><Relationship Id="rId5" Type="http://schemas.openxmlformats.org/officeDocument/2006/relationships/oleObject" Target="../embeddings/oleObject7.bin"/><Relationship Id="rId4" Type="http://schemas.openxmlformats.org/officeDocument/2006/relationships/image" Target="../media/image103.emf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emf"/><Relationship Id="rId3" Type="http://schemas.openxmlformats.org/officeDocument/2006/relationships/oleObject" Target="../embeddings/oleObject9.bin"/><Relationship Id="rId7" Type="http://schemas.openxmlformats.org/officeDocument/2006/relationships/oleObject" Target="../embeddings/oleObject1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31.emf"/><Relationship Id="rId5" Type="http://schemas.openxmlformats.org/officeDocument/2006/relationships/oleObject" Target="../embeddings/oleObject10.bin"/><Relationship Id="rId10" Type="http://schemas.openxmlformats.org/officeDocument/2006/relationships/image" Target="../media/image104.emf"/><Relationship Id="rId4" Type="http://schemas.openxmlformats.org/officeDocument/2006/relationships/image" Target="../media/image130.emf"/><Relationship Id="rId9" Type="http://schemas.openxmlformats.org/officeDocument/2006/relationships/oleObject" Target="../embeddings/oleObject12.bin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hyperlink" Target="https://wjchen.net/post/en/gmm-em-en.html" TargetMode="Externa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90.png"/><Relationship Id="rId4" Type="http://schemas.openxmlformats.org/officeDocument/2006/relationships/image" Target="../media/image139.png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3.png"/><Relationship Id="rId4" Type="http://schemas.openxmlformats.org/officeDocument/2006/relationships/image" Target="../media/image142.png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2059145"/>
            <a:ext cx="9144000" cy="854123"/>
          </a:xfrm>
          <a:prstGeom prst="rect">
            <a:avLst/>
          </a:prstGeom>
          <a:solidFill>
            <a:srgbClr val="1A3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3" tIns="45706" rIns="91413" bIns="45706" rtlCol="0" anchor="ctr"/>
          <a:lstStyle/>
          <a:p>
            <a:pPr algn="ctr"/>
            <a:r>
              <a:rPr lang="zh-CN" altLang="en-US" sz="3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聚类：</a:t>
            </a:r>
            <a:r>
              <a:rPr lang="en-US" altLang="zh-CN" sz="3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k-means</a:t>
            </a:r>
            <a:r>
              <a:rPr lang="zh-CN" altLang="en-US" sz="3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3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GMM</a:t>
            </a:r>
            <a:endParaRPr lang="zh-CN" altLang="en-US" sz="3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3" name="Picture 2" descr="C:\Users\Administrator\Desktop\微立体创业计划\001.pn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25941" y="158700"/>
            <a:ext cx="1967244" cy="1966978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3" descr="C:\Users\Administrator\Desktop\微立体创业计划\002.png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91057" y="27073"/>
            <a:ext cx="2230535" cy="2230233"/>
          </a:xfrm>
          <a:prstGeom prst="rect">
            <a:avLst/>
          </a:prstGeom>
          <a:noFill/>
          <a:effectLst>
            <a:outerShdw blurRad="292100" dist="177800" dir="2460000" sx="99000" sy="99000" algn="l" rotWithShape="0">
              <a:prstClr val="black">
                <a:alpha val="39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圆角矩形 22"/>
          <p:cNvSpPr/>
          <p:nvPr/>
        </p:nvSpPr>
        <p:spPr>
          <a:xfrm>
            <a:off x="2349113" y="3309842"/>
            <a:ext cx="3919063" cy="409134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3" tIns="45706" rIns="91413" bIns="45706" rtlCol="0" anchor="ctr"/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覃雄派</a:t>
            </a:r>
            <a:endParaRPr lang="mr-IN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5" name="Group 91"/>
          <p:cNvGrpSpPr>
            <a:grpSpLocks/>
          </p:cNvGrpSpPr>
          <p:nvPr/>
        </p:nvGrpSpPr>
        <p:grpSpPr bwMode="auto">
          <a:xfrm>
            <a:off x="1822357" y="3309841"/>
            <a:ext cx="390552" cy="616758"/>
            <a:chOff x="936" y="1480"/>
            <a:chExt cx="1589" cy="2510"/>
          </a:xfrm>
        </p:grpSpPr>
        <p:grpSp>
          <p:nvGrpSpPr>
            <p:cNvPr id="26" name="组合 33"/>
            <p:cNvGrpSpPr>
              <a:grpSpLocks/>
            </p:cNvGrpSpPr>
            <p:nvPr/>
          </p:nvGrpSpPr>
          <p:grpSpPr bwMode="auto">
            <a:xfrm>
              <a:off x="985" y="1583"/>
              <a:ext cx="1441" cy="2407"/>
              <a:chOff x="1754168" y="3653262"/>
              <a:chExt cx="1857599" cy="3107815"/>
            </a:xfrm>
          </p:grpSpPr>
          <p:sp>
            <p:nvSpPr>
              <p:cNvPr id="31" name="椭圆 30"/>
              <p:cNvSpPr/>
              <p:nvPr/>
            </p:nvSpPr>
            <p:spPr>
              <a:xfrm>
                <a:off x="1754168" y="3653262"/>
                <a:ext cx="1857599" cy="1857597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88900" dist="635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>
                  <a:defRPr/>
                </a:pPr>
                <a:endParaRPr lang="zh-CN" altLang="en-US" sz="3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2" name="椭圆 31"/>
              <p:cNvSpPr/>
              <p:nvPr/>
            </p:nvSpPr>
            <p:spPr>
              <a:xfrm>
                <a:off x="1911556" y="3810650"/>
                <a:ext cx="1542822" cy="1542820"/>
              </a:xfrm>
              <a:prstGeom prst="ellipse">
                <a:avLst/>
              </a:prstGeom>
              <a:solidFill>
                <a:srgbClr val="C20100"/>
              </a:solidFill>
              <a:ln w="28575">
                <a:gradFill flip="none" rotWithShape="1">
                  <a:gsLst>
                    <a:gs pos="100000">
                      <a:srgbClr val="FFFFFF"/>
                    </a:gs>
                    <a:gs pos="0">
                      <a:srgbClr val="CECED0"/>
                    </a:gs>
                  </a:gsLst>
                  <a:lin ang="13500000" scaled="1"/>
                  <a:tileRect/>
                </a:gradFill>
              </a:ln>
              <a:effectLst>
                <a:outerShdw blurRad="190500" dist="88900" dir="2700000" algn="tl" rotWithShape="0">
                  <a:prstClr val="black">
                    <a:alpha val="3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3" name="椭圆 32"/>
              <p:cNvSpPr/>
              <p:nvPr/>
            </p:nvSpPr>
            <p:spPr>
              <a:xfrm>
                <a:off x="1890879" y="3789973"/>
                <a:ext cx="1584176" cy="1584174"/>
              </a:xfrm>
              <a:prstGeom prst="ellipse">
                <a:avLst/>
              </a:prstGeom>
              <a:solidFill>
                <a:srgbClr val="1A3F6C"/>
              </a:solidFill>
              <a:ln>
                <a:noFill/>
              </a:ln>
              <a:effectLst>
                <a:innerShdw blurRad="88900" dist="635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>
                  <a:defRPr/>
                </a:pPr>
                <a:endParaRPr lang="zh-CN" altLang="en-US" sz="3000" dirty="0">
                  <a:solidFill>
                    <a:srgbClr val="0087C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4" name="矩形 33"/>
              <p:cNvSpPr/>
              <p:nvPr/>
            </p:nvSpPr>
            <p:spPr>
              <a:xfrm>
                <a:off x="2196990" y="4093185"/>
                <a:ext cx="968886" cy="266789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9pPr>
              </a:lstStyle>
              <a:p>
                <a:pPr algn="ctr"/>
                <a:endParaRPr lang="zh-CN" altLang="zh-CN" sz="2700">
                  <a:solidFill>
                    <a:srgbClr val="CA009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27" name="组合 4"/>
            <p:cNvGrpSpPr>
              <a:grpSpLocks/>
            </p:cNvGrpSpPr>
            <p:nvPr/>
          </p:nvGrpSpPr>
          <p:grpSpPr bwMode="auto">
            <a:xfrm>
              <a:off x="936" y="1480"/>
              <a:ext cx="1589" cy="1588"/>
              <a:chOff x="3733576" y="3930057"/>
              <a:chExt cx="1801556" cy="1800152"/>
            </a:xfrm>
          </p:grpSpPr>
          <p:sp>
            <p:nvSpPr>
              <p:cNvPr id="28" name="椭圆 27"/>
              <p:cNvSpPr/>
              <p:nvPr/>
            </p:nvSpPr>
            <p:spPr>
              <a:xfrm>
                <a:off x="4003576" y="4200057"/>
                <a:ext cx="1260000" cy="1260000"/>
              </a:xfrm>
              <a:prstGeom prst="ellipse">
                <a:avLst/>
              </a:prstGeom>
              <a:noFill/>
              <a:ln>
                <a:gradFill flip="none" rotWithShape="1">
                  <a:gsLst>
                    <a:gs pos="100000">
                      <a:schemeClr val="bg1"/>
                    </a:gs>
                    <a:gs pos="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9" name="任意多边形 6"/>
              <p:cNvSpPr/>
              <p:nvPr/>
            </p:nvSpPr>
            <p:spPr>
              <a:xfrm>
                <a:off x="3734710" y="3930057"/>
                <a:ext cx="1800422" cy="1800152"/>
              </a:xfrm>
              <a:custGeom>
                <a:avLst/>
                <a:gdLst>
                  <a:gd name="connsiteX0" fmla="*/ 900000 w 1800000"/>
                  <a:gd name="connsiteY0" fmla="*/ 0 h 1800000"/>
                  <a:gd name="connsiteX1" fmla="*/ 1800000 w 1800000"/>
                  <a:gd name="connsiteY1" fmla="*/ 900000 h 1800000"/>
                  <a:gd name="connsiteX2" fmla="*/ 900000 w 1800000"/>
                  <a:gd name="connsiteY2" fmla="*/ 1800000 h 1800000"/>
                  <a:gd name="connsiteX3" fmla="*/ 0 w 1800000"/>
                  <a:gd name="connsiteY3" fmla="*/ 900000 h 1800000"/>
                  <a:gd name="connsiteX4" fmla="*/ 900000 w 1800000"/>
                  <a:gd name="connsiteY4" fmla="*/ 0 h 1800000"/>
                  <a:gd name="connsiteX5" fmla="*/ 900000 w 1800000"/>
                  <a:gd name="connsiteY5" fmla="*/ 270000 h 1800000"/>
                  <a:gd name="connsiteX6" fmla="*/ 270000 w 1800000"/>
                  <a:gd name="connsiteY6" fmla="*/ 900000 h 1800000"/>
                  <a:gd name="connsiteX7" fmla="*/ 900000 w 1800000"/>
                  <a:gd name="connsiteY7" fmla="*/ 1530000 h 1800000"/>
                  <a:gd name="connsiteX8" fmla="*/ 1530000 w 1800000"/>
                  <a:gd name="connsiteY8" fmla="*/ 900000 h 1800000"/>
                  <a:gd name="connsiteX9" fmla="*/ 900000 w 1800000"/>
                  <a:gd name="connsiteY9" fmla="*/ 270000 h 180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000" h="1800000">
                    <a:moveTo>
                      <a:pt x="900000" y="0"/>
                    </a:moveTo>
                    <a:cubicBezTo>
                      <a:pt x="1397056" y="0"/>
                      <a:pt x="1800000" y="402944"/>
                      <a:pt x="1800000" y="900000"/>
                    </a:cubicBezTo>
                    <a:cubicBezTo>
                      <a:pt x="1800000" y="1397056"/>
                      <a:pt x="1397056" y="1800000"/>
                      <a:pt x="900000" y="1800000"/>
                    </a:cubicBezTo>
                    <a:cubicBezTo>
                      <a:pt x="402944" y="1800000"/>
                      <a:pt x="0" y="1397056"/>
                      <a:pt x="0" y="900000"/>
                    </a:cubicBezTo>
                    <a:cubicBezTo>
                      <a:pt x="0" y="402944"/>
                      <a:pt x="402944" y="0"/>
                      <a:pt x="900000" y="0"/>
                    </a:cubicBezTo>
                    <a:close/>
                    <a:moveTo>
                      <a:pt x="900000" y="270000"/>
                    </a:moveTo>
                    <a:cubicBezTo>
                      <a:pt x="552061" y="270000"/>
                      <a:pt x="270000" y="552061"/>
                      <a:pt x="270000" y="900000"/>
                    </a:cubicBezTo>
                    <a:cubicBezTo>
                      <a:pt x="270000" y="1247939"/>
                      <a:pt x="552061" y="1530000"/>
                      <a:pt x="900000" y="1530000"/>
                    </a:cubicBezTo>
                    <a:cubicBezTo>
                      <a:pt x="1247939" y="1530000"/>
                      <a:pt x="1530000" y="1247939"/>
                      <a:pt x="1530000" y="900000"/>
                    </a:cubicBezTo>
                    <a:cubicBezTo>
                      <a:pt x="1530000" y="552061"/>
                      <a:pt x="1247939" y="270000"/>
                      <a:pt x="900000" y="27000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0F0F0"/>
                  </a:gs>
                  <a:gs pos="100000">
                    <a:srgbClr val="DBDBDB"/>
                  </a:gs>
                </a:gsLst>
                <a:lin ang="2700000" scaled="1"/>
              </a:gradFill>
              <a:ln>
                <a:noFill/>
              </a:ln>
              <a:effectLst>
                <a:outerShdw blurRad="88900" dist="635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0" name="椭圆 7"/>
              <p:cNvSpPr/>
              <p:nvPr/>
            </p:nvSpPr>
            <p:spPr>
              <a:xfrm>
                <a:off x="3733576" y="3930057"/>
                <a:ext cx="1800000" cy="1800000"/>
              </a:xfrm>
              <a:prstGeom prst="ellipse">
                <a:avLst/>
              </a:prstGeom>
              <a:noFill/>
              <a:ln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7734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聚类：</a:t>
            </a:r>
            <a:r>
              <a:rPr lang="en-US" altLang="zh-CN" dirty="0"/>
              <a:t>k-means</a:t>
            </a:r>
            <a:r>
              <a:rPr lang="zh-CN" altLang="en-US" dirty="0"/>
              <a:t>、</a:t>
            </a:r>
            <a:r>
              <a:rPr lang="en-US" altLang="zh-CN" dirty="0"/>
              <a:t>GMM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聚类应用举例 </a:t>
            </a:r>
            <a:r>
              <a:rPr lang="mr-IN" altLang="zh-CN" dirty="0"/>
              <a:t>–</a:t>
            </a:r>
            <a:r>
              <a:rPr lang="zh-CN" altLang="en-US" dirty="0"/>
              <a:t> 营销中的客户细分</a:t>
            </a:r>
            <a:endParaRPr lang="en-US" altLang="zh-CN" dirty="0"/>
          </a:p>
          <a:p>
            <a:pPr lvl="1"/>
            <a:r>
              <a:rPr lang="zh-CN" altLang="en-US" dirty="0"/>
              <a:t>可以</a:t>
            </a:r>
            <a:r>
              <a:rPr lang="zh-CN" altLang="en-US" b="1" dirty="0">
                <a:solidFill>
                  <a:srgbClr val="C00000"/>
                </a:solidFill>
              </a:rPr>
              <a:t>进一步地分析不同细分类别客户</a:t>
            </a:r>
            <a:r>
              <a:rPr lang="zh-CN" altLang="en-US" dirty="0"/>
              <a:t>的特点，指定营销方案</a:t>
            </a:r>
            <a:endParaRPr lang="en-US" altLang="zh-CN" dirty="0"/>
          </a:p>
          <a:p>
            <a:pPr lvl="2"/>
            <a:r>
              <a:rPr lang="zh-CN" altLang="en-US" dirty="0"/>
              <a:t>例如：以</a:t>
            </a:r>
            <a:r>
              <a:rPr lang="en-US" altLang="zh-CN" dirty="0"/>
              <a:t>30</a:t>
            </a:r>
            <a:r>
              <a:rPr lang="zh-CN" altLang="en-US" dirty="0"/>
              <a:t>岁为分界，分析不同细分类别中的年龄构成</a:t>
            </a:r>
            <a:endParaRPr lang="en-US" altLang="zh-CN" dirty="0"/>
          </a:p>
          <a:p>
            <a:endParaRPr lang="en-US" altLang="zh-CN" dirty="0"/>
          </a:p>
          <a:p>
            <a:endParaRPr kumimoji="1" lang="en-US" altLang="zh-CN" dirty="0"/>
          </a:p>
        </p:txBody>
      </p:sp>
      <p:pic>
        <p:nvPicPr>
          <p:cNvPr id="6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647" y="1982379"/>
            <a:ext cx="4560105" cy="3040070"/>
          </a:xfrm>
          <a:prstGeom prst="rect">
            <a:avLst/>
          </a:prstGeom>
        </p:spPr>
      </p:pic>
      <p:sp>
        <p:nvSpPr>
          <p:cNvPr id="7" name="椭圆 6"/>
          <p:cNvSpPr/>
          <p:nvPr/>
        </p:nvSpPr>
        <p:spPr>
          <a:xfrm>
            <a:off x="1399574" y="2232413"/>
            <a:ext cx="997311" cy="1074118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8" name="椭圆 7"/>
          <p:cNvSpPr/>
          <p:nvPr/>
        </p:nvSpPr>
        <p:spPr>
          <a:xfrm>
            <a:off x="2901815" y="3608131"/>
            <a:ext cx="2164413" cy="105435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9" name="TextBox 7"/>
          <p:cNvSpPr txBox="1"/>
          <p:nvPr/>
        </p:nvSpPr>
        <p:spPr>
          <a:xfrm>
            <a:off x="457200" y="2308752"/>
            <a:ext cx="94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Group</a:t>
            </a:r>
            <a:r>
              <a:rPr lang="zh-CN" altLang="en-US" dirty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dirty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C</a:t>
            </a:r>
            <a:endParaRPr lang="en-US" dirty="0">
              <a:solidFill>
                <a:srgbClr val="FF0000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0" name="TextBox 8"/>
          <p:cNvSpPr txBox="1"/>
          <p:nvPr/>
        </p:nvSpPr>
        <p:spPr>
          <a:xfrm>
            <a:off x="4802388" y="4312534"/>
            <a:ext cx="94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Group</a:t>
            </a:r>
            <a:r>
              <a:rPr lang="zh-CN" altLang="en-US" dirty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dirty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E</a:t>
            </a:r>
            <a:endParaRPr lang="en-US" dirty="0">
              <a:solidFill>
                <a:srgbClr val="FF0000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1" name="Rectangle 11"/>
          <p:cNvSpPr/>
          <p:nvPr/>
        </p:nvSpPr>
        <p:spPr>
          <a:xfrm>
            <a:off x="6070527" y="2094003"/>
            <a:ext cx="26744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b="1" dirty="0">
                <a:solidFill>
                  <a:srgbClr val="C00000"/>
                </a:solidFill>
                <a:latin typeface="Helvetica Neue" charset="0"/>
              </a:rPr>
              <a:t>Group</a:t>
            </a:r>
            <a:r>
              <a:rPr lang="zh-CN" altLang="en-US" sz="1600" b="1" dirty="0">
                <a:solidFill>
                  <a:srgbClr val="C00000"/>
                </a:solidFill>
                <a:latin typeface="Helvetica Neue" charset="0"/>
              </a:rPr>
              <a:t> </a:t>
            </a:r>
            <a:r>
              <a:rPr lang="en-US" altLang="zh-CN" sz="1600" b="1" dirty="0">
                <a:solidFill>
                  <a:srgbClr val="C00000"/>
                </a:solidFill>
                <a:latin typeface="Helvetica Neue" charset="0"/>
              </a:rPr>
              <a:t>C</a:t>
            </a:r>
            <a:r>
              <a:rPr lang="zh-CN" altLang="en-US" sz="1600" b="1" dirty="0">
                <a:solidFill>
                  <a:srgbClr val="C00000"/>
                </a:solidFill>
                <a:latin typeface="Helvetica Neue" charset="0"/>
              </a:rPr>
              <a:t>主要以哪类人为主？</a:t>
            </a:r>
            <a:endParaRPr lang="en-US" altLang="zh-CN" sz="1600" b="1" dirty="0">
              <a:solidFill>
                <a:srgbClr val="C00000"/>
              </a:solidFill>
              <a:latin typeface="Helvetica Neue" charset="0"/>
            </a:endParaRPr>
          </a:p>
          <a:p>
            <a:pPr marL="342900" indent="-342900">
              <a:buAutoNum type="alphaUcPeriod"/>
            </a:pPr>
            <a:r>
              <a:rPr lang="zh-CN" altLang="en-US" sz="1600" b="1" dirty="0">
                <a:solidFill>
                  <a:srgbClr val="C00000"/>
                </a:solidFill>
                <a:latin typeface="Helvetica Neue" charset="0"/>
              </a:rPr>
              <a:t>年轻人（</a:t>
            </a:r>
            <a:r>
              <a:rPr lang="en-US" altLang="zh-CN" sz="1600" b="1" dirty="0">
                <a:solidFill>
                  <a:srgbClr val="C00000"/>
                </a:solidFill>
                <a:latin typeface="Helvetica Neue" charset="0"/>
              </a:rPr>
              <a:t>30</a:t>
            </a:r>
            <a:r>
              <a:rPr lang="zh-CN" altLang="en-US" sz="1600" b="1" dirty="0">
                <a:solidFill>
                  <a:srgbClr val="C00000"/>
                </a:solidFill>
                <a:latin typeface="Helvetica Neue" charset="0"/>
              </a:rPr>
              <a:t>岁以下）</a:t>
            </a:r>
            <a:endParaRPr lang="en-US" altLang="zh-CN" sz="1600" b="1" dirty="0">
              <a:solidFill>
                <a:srgbClr val="C00000"/>
              </a:solidFill>
              <a:latin typeface="Helvetica Neue" charset="0"/>
            </a:endParaRPr>
          </a:p>
          <a:p>
            <a:pPr marL="342900" indent="-342900">
              <a:buAutoNum type="alphaUcPeriod"/>
            </a:pPr>
            <a:r>
              <a:rPr lang="zh-CN" altLang="en-US" sz="1600" b="1" dirty="0">
                <a:solidFill>
                  <a:srgbClr val="C00000"/>
                </a:solidFill>
                <a:latin typeface="Helvetica Neue" charset="0"/>
              </a:rPr>
              <a:t>中年或以上（</a:t>
            </a:r>
            <a:r>
              <a:rPr lang="en-US" altLang="zh-CN" sz="1600" b="1" dirty="0">
                <a:solidFill>
                  <a:srgbClr val="C00000"/>
                </a:solidFill>
                <a:latin typeface="Helvetica Neue" charset="0"/>
              </a:rPr>
              <a:t>30</a:t>
            </a:r>
            <a:r>
              <a:rPr lang="zh-CN" altLang="en-US" sz="1600" b="1" dirty="0">
                <a:solidFill>
                  <a:srgbClr val="C00000"/>
                </a:solidFill>
                <a:latin typeface="Helvetica Neue" charset="0"/>
              </a:rPr>
              <a:t>岁以后）</a:t>
            </a:r>
          </a:p>
        </p:txBody>
      </p:sp>
      <p:sp>
        <p:nvSpPr>
          <p:cNvPr id="12" name="Rectangle 12"/>
          <p:cNvSpPr/>
          <p:nvPr/>
        </p:nvSpPr>
        <p:spPr>
          <a:xfrm>
            <a:off x="5444772" y="2094003"/>
            <a:ext cx="64312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000000"/>
                </a:solidFill>
                <a:latin typeface="Helvetica Neue" charset="0"/>
              </a:rPr>
              <a:t>🔔</a:t>
            </a:r>
            <a:r>
              <a:rPr lang="zh-CN" altLang="en-US" sz="2800" dirty="0">
                <a:solidFill>
                  <a:srgbClr val="000000"/>
                </a:solidFill>
                <a:latin typeface="Helvetica Neue" charset="0"/>
              </a:rPr>
              <a:t> </a:t>
            </a:r>
            <a:endParaRPr lang="en-US" sz="2800" dirty="0"/>
          </a:p>
        </p:txBody>
      </p:sp>
      <p:sp>
        <p:nvSpPr>
          <p:cNvPr id="13" name="Rectangle 13"/>
          <p:cNvSpPr/>
          <p:nvPr/>
        </p:nvSpPr>
        <p:spPr>
          <a:xfrm>
            <a:off x="6070527" y="3210278"/>
            <a:ext cx="26744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b="1" dirty="0">
                <a:solidFill>
                  <a:srgbClr val="C00000"/>
                </a:solidFill>
                <a:latin typeface="Helvetica Neue" charset="0"/>
              </a:rPr>
              <a:t>Group</a:t>
            </a:r>
            <a:r>
              <a:rPr lang="zh-CN" altLang="en-US" sz="1600" b="1" dirty="0">
                <a:solidFill>
                  <a:srgbClr val="C00000"/>
                </a:solidFill>
                <a:latin typeface="Helvetica Neue" charset="0"/>
              </a:rPr>
              <a:t> </a:t>
            </a:r>
            <a:r>
              <a:rPr lang="en-US" altLang="zh-CN" sz="1600" b="1" dirty="0">
                <a:solidFill>
                  <a:srgbClr val="C00000"/>
                </a:solidFill>
                <a:latin typeface="Helvetica Neue" charset="0"/>
              </a:rPr>
              <a:t>E</a:t>
            </a:r>
            <a:r>
              <a:rPr lang="zh-CN" altLang="en-US" sz="1600" b="1" dirty="0">
                <a:solidFill>
                  <a:srgbClr val="C00000"/>
                </a:solidFill>
                <a:latin typeface="Helvetica Neue" charset="0"/>
              </a:rPr>
              <a:t>主要以哪类人为主？</a:t>
            </a:r>
            <a:endParaRPr lang="en-US" altLang="zh-CN" sz="1600" b="1" dirty="0">
              <a:solidFill>
                <a:srgbClr val="C00000"/>
              </a:solidFill>
              <a:latin typeface="Helvetica Neue" charset="0"/>
            </a:endParaRPr>
          </a:p>
          <a:p>
            <a:pPr marL="342900" indent="-342900">
              <a:buAutoNum type="alphaUcPeriod"/>
            </a:pPr>
            <a:r>
              <a:rPr lang="zh-CN" altLang="en-US" sz="1600" b="1" dirty="0">
                <a:solidFill>
                  <a:srgbClr val="C00000"/>
                </a:solidFill>
                <a:latin typeface="Helvetica Neue" charset="0"/>
              </a:rPr>
              <a:t>年轻人（</a:t>
            </a:r>
            <a:r>
              <a:rPr lang="en-US" altLang="zh-CN" sz="1600" b="1" dirty="0">
                <a:solidFill>
                  <a:srgbClr val="C00000"/>
                </a:solidFill>
                <a:latin typeface="Helvetica Neue" charset="0"/>
              </a:rPr>
              <a:t>30</a:t>
            </a:r>
            <a:r>
              <a:rPr lang="zh-CN" altLang="en-US" sz="1600" b="1" dirty="0">
                <a:solidFill>
                  <a:srgbClr val="C00000"/>
                </a:solidFill>
                <a:latin typeface="Helvetica Neue" charset="0"/>
              </a:rPr>
              <a:t>岁以下）</a:t>
            </a:r>
            <a:endParaRPr lang="en-US" altLang="zh-CN" sz="1600" b="1" dirty="0">
              <a:solidFill>
                <a:srgbClr val="C00000"/>
              </a:solidFill>
              <a:latin typeface="Helvetica Neue" charset="0"/>
            </a:endParaRPr>
          </a:p>
          <a:p>
            <a:pPr marL="342900" indent="-342900">
              <a:buAutoNum type="alphaUcPeriod"/>
            </a:pPr>
            <a:r>
              <a:rPr lang="zh-CN" altLang="en-US" sz="1600" b="1" dirty="0">
                <a:solidFill>
                  <a:srgbClr val="C00000"/>
                </a:solidFill>
                <a:latin typeface="Helvetica Neue" charset="0"/>
              </a:rPr>
              <a:t>中年或以上（</a:t>
            </a:r>
            <a:r>
              <a:rPr lang="en-US" altLang="zh-CN" sz="1600" b="1" dirty="0">
                <a:solidFill>
                  <a:srgbClr val="C00000"/>
                </a:solidFill>
                <a:latin typeface="Helvetica Neue" charset="0"/>
              </a:rPr>
              <a:t>30</a:t>
            </a:r>
            <a:r>
              <a:rPr lang="zh-CN" altLang="en-US" sz="1600" b="1" dirty="0">
                <a:solidFill>
                  <a:srgbClr val="C00000"/>
                </a:solidFill>
                <a:latin typeface="Helvetica Neue" charset="0"/>
              </a:rPr>
              <a:t>岁以后）</a:t>
            </a:r>
          </a:p>
        </p:txBody>
      </p:sp>
      <p:sp>
        <p:nvSpPr>
          <p:cNvPr id="14" name="Rectangle 14"/>
          <p:cNvSpPr/>
          <p:nvPr/>
        </p:nvSpPr>
        <p:spPr>
          <a:xfrm>
            <a:off x="5444772" y="3210278"/>
            <a:ext cx="64312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000000"/>
                </a:solidFill>
                <a:latin typeface="Helvetica Neue" charset="0"/>
              </a:rPr>
              <a:t>🔔</a:t>
            </a:r>
            <a:r>
              <a:rPr lang="zh-CN" altLang="en-US" sz="2800" dirty="0">
                <a:solidFill>
                  <a:srgbClr val="000000"/>
                </a:solidFill>
                <a:latin typeface="Helvetica Neue" charset="0"/>
              </a:rPr>
              <a:t>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025103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pause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kumimoji="1" lang="en-US" altLang="zh-CN" dirty="0"/>
          </a:p>
        </p:txBody>
      </p:sp>
      <p:pic>
        <p:nvPicPr>
          <p:cNvPr id="5" name="Picture 4" descr="https://gimg2.baidu.com/image_search/src=http%3A%2F%2Fpic.51yuansu.com%2Fpic3%2Fcover%2F03%2F46%2F97%2F5bab68eb6b4a1_610.jpg&amp;refer=http%3A%2F%2Fpic.51yuansu.com&amp;app=2002&amp;size=f9999,10000&amp;q=a80&amp;n=0&amp;g=0n&amp;fmt=jpeg?sec=1636806551&amp;t=fce412286299fb8c7d98cdbcbd681ecd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182" y="819150"/>
            <a:ext cx="3926897" cy="4004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5134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聚类：</a:t>
            </a:r>
            <a:r>
              <a:rPr lang="en-US" altLang="zh-CN" dirty="0"/>
              <a:t>k-means</a:t>
            </a:r>
            <a:r>
              <a:rPr lang="zh-CN" altLang="en-US" dirty="0"/>
              <a:t>、</a:t>
            </a:r>
            <a:r>
              <a:rPr lang="en-US" altLang="zh-CN" dirty="0"/>
              <a:t>GMM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kumimoji="1" lang="zh-CN" altLang="en-US" dirty="0"/>
              <a:t>评价指标</a:t>
            </a:r>
            <a:r>
              <a:rPr lang="zh-CN" altLang="en-US" dirty="0"/>
              <a:t> </a:t>
            </a:r>
            <a:endParaRPr lang="en-US" altLang="zh-CN" dirty="0"/>
          </a:p>
          <a:p>
            <a:pPr lvl="1" algn="just">
              <a:lnSpc>
                <a:spcPct val="120000"/>
              </a:lnSpc>
              <a:spcBef>
                <a:spcPts val="0"/>
              </a:spcBef>
            </a:pPr>
            <a:r>
              <a:rPr lang="en-US" altLang="zh-CN" b="1" dirty="0">
                <a:solidFill>
                  <a:srgbClr val="C00000"/>
                </a:solidFill>
              </a:rPr>
              <a:t>Silhouette score</a:t>
            </a:r>
            <a:r>
              <a:rPr lang="en-US" altLang="zh-CN" dirty="0">
                <a:solidFill>
                  <a:srgbClr val="C00000"/>
                </a:solidFill>
              </a:rPr>
              <a:t> </a:t>
            </a:r>
          </a:p>
          <a:p>
            <a:pPr lvl="1" algn="just">
              <a:lnSpc>
                <a:spcPct val="120000"/>
              </a:lnSpc>
              <a:spcBef>
                <a:spcPts val="0"/>
              </a:spcBef>
            </a:pPr>
            <a:r>
              <a:rPr lang="zh-CN" altLang="en-US" dirty="0"/>
              <a:t>轮廓系数（</a:t>
            </a:r>
            <a:r>
              <a:rPr lang="en-US" altLang="zh-CN" dirty="0"/>
              <a:t>Silhouette Coefficient</a:t>
            </a:r>
            <a:r>
              <a:rPr lang="zh-CN" altLang="en-US" dirty="0"/>
              <a:t>），是聚类效果好坏的一种评价方式。最早由</a:t>
            </a:r>
            <a:r>
              <a:rPr lang="en-US" altLang="zh-CN" dirty="0"/>
              <a:t>Peter J. Rousseeuw</a:t>
            </a:r>
            <a:r>
              <a:rPr lang="zh-CN" altLang="en-US" dirty="0"/>
              <a:t>在 </a:t>
            </a:r>
            <a:r>
              <a:rPr lang="en-US" altLang="zh-CN" dirty="0"/>
              <a:t>1986 </a:t>
            </a:r>
            <a:r>
              <a:rPr lang="zh-CN" altLang="en-US" dirty="0"/>
              <a:t>提出</a:t>
            </a:r>
            <a:endParaRPr lang="en-US" altLang="zh-CN" dirty="0"/>
          </a:p>
          <a:p>
            <a:pPr lvl="2" algn="just">
              <a:lnSpc>
                <a:spcPct val="120000"/>
              </a:lnSpc>
              <a:spcBef>
                <a:spcPts val="0"/>
              </a:spcBef>
            </a:pPr>
            <a:r>
              <a:rPr lang="zh-CN" altLang="en-US" dirty="0"/>
              <a:t>它结合内聚度和分离度两种因素。可以用来在相同原始数据的基础上用来评价不同算法、或者算法不同运行方式对聚类结果所产生的影响</a:t>
            </a:r>
            <a:endParaRPr lang="en-US" altLang="zh-CN" dirty="0"/>
          </a:p>
          <a:p>
            <a:pPr lvl="1" algn="just">
              <a:lnSpc>
                <a:spcPct val="120000"/>
              </a:lnSpc>
              <a:spcBef>
                <a:spcPts val="0"/>
              </a:spcBef>
            </a:pPr>
            <a:r>
              <a:rPr lang="zh-CN" altLang="en-US" dirty="0"/>
              <a:t>轮廓系数用于计算每个样本的平均簇内距离</a:t>
            </a:r>
            <a:r>
              <a:rPr lang="en-US" altLang="zh-CN" dirty="0"/>
              <a:t>a</a:t>
            </a:r>
            <a:r>
              <a:rPr lang="zh-CN" altLang="en-US" dirty="0"/>
              <a:t>和平均邻近簇距离</a:t>
            </a:r>
            <a:r>
              <a:rPr lang="en-US" altLang="zh-CN" dirty="0"/>
              <a:t>b</a:t>
            </a:r>
            <a:r>
              <a:rPr lang="zh-CN" altLang="en-US" dirty="0"/>
              <a:t>。每个样本的轮廓系数计算公式为：</a:t>
            </a:r>
            <a:r>
              <a:rPr lang="en-US" altLang="zh-CN" dirty="0"/>
              <a:t>(b-a)/Max(</a:t>
            </a:r>
            <a:r>
              <a:rPr lang="en-US" altLang="zh-CN" dirty="0" err="1"/>
              <a:t>a,b</a:t>
            </a:r>
            <a:r>
              <a:rPr lang="en-US" altLang="zh-CN" dirty="0"/>
              <a:t>)</a:t>
            </a:r>
            <a:r>
              <a:rPr lang="zh-CN" altLang="en-US" dirty="0"/>
              <a:t>，轮廓系数越接近</a:t>
            </a:r>
            <a:r>
              <a:rPr lang="en-US" altLang="zh-CN" dirty="0"/>
              <a:t>1</a:t>
            </a:r>
            <a:r>
              <a:rPr lang="zh-CN" altLang="en-US" dirty="0"/>
              <a:t>说明结果越好（聚类越准确），越接近</a:t>
            </a:r>
            <a:r>
              <a:rPr lang="en-US" altLang="zh-CN" dirty="0"/>
              <a:t>-1</a:t>
            </a:r>
            <a:r>
              <a:rPr lang="zh-CN" altLang="en-US" dirty="0"/>
              <a:t>说明结果越差，若值在</a:t>
            </a:r>
            <a:r>
              <a:rPr lang="en-US" altLang="zh-CN" dirty="0"/>
              <a:t>0</a:t>
            </a:r>
            <a:r>
              <a:rPr lang="zh-CN" altLang="en-US" dirty="0"/>
              <a:t>值附近，则说明样本在两个簇的边界上</a:t>
            </a:r>
            <a:endParaRPr lang="en-US" altLang="zh-CN" dirty="0"/>
          </a:p>
          <a:p>
            <a:pPr lvl="2" algn="just">
              <a:lnSpc>
                <a:spcPct val="120000"/>
              </a:lnSpc>
              <a:spcBef>
                <a:spcPts val="0"/>
              </a:spcBef>
            </a:pPr>
            <a:r>
              <a:rPr lang="en-US" altLang="zh-CN" dirty="0">
                <a:solidFill>
                  <a:srgbClr val="C00000"/>
                </a:solidFill>
              </a:rPr>
              <a:t>a value near +1 </a:t>
            </a:r>
            <a:r>
              <a:rPr lang="en-US" altLang="zh-CN" dirty="0"/>
              <a:t>indicates that the sample is far away from the neighboring clusters</a:t>
            </a:r>
          </a:p>
          <a:p>
            <a:pPr lvl="2" algn="just">
              <a:lnSpc>
                <a:spcPct val="120000"/>
              </a:lnSpc>
              <a:spcBef>
                <a:spcPts val="0"/>
              </a:spcBef>
            </a:pPr>
            <a:r>
              <a:rPr lang="en-US" altLang="zh-CN" dirty="0">
                <a:solidFill>
                  <a:srgbClr val="C00000"/>
                </a:solidFill>
              </a:rPr>
              <a:t>a value of 0 </a:t>
            </a:r>
            <a:r>
              <a:rPr lang="en-US" altLang="zh-CN" dirty="0"/>
              <a:t>indicates that the sample is on or very close to the decision boundary between two neighboring clusters</a:t>
            </a:r>
          </a:p>
          <a:p>
            <a:pPr lvl="2" algn="just">
              <a:lnSpc>
                <a:spcPct val="120000"/>
              </a:lnSpc>
              <a:spcBef>
                <a:spcPts val="0"/>
              </a:spcBef>
            </a:pPr>
            <a:r>
              <a:rPr lang="en-US" altLang="zh-CN" dirty="0">
                <a:solidFill>
                  <a:srgbClr val="C00000"/>
                </a:solidFill>
              </a:rPr>
              <a:t>negative values </a:t>
            </a:r>
            <a:r>
              <a:rPr lang="en-US" altLang="zh-CN" dirty="0"/>
              <a:t>indicate that those samples might have been assigned to the wrong cluster</a:t>
            </a:r>
            <a:endParaRPr lang="zh-CN" altLang="en-US" dirty="0"/>
          </a:p>
          <a:p>
            <a:pPr lvl="1" algn="just">
              <a:lnSpc>
                <a:spcPct val="120000"/>
              </a:lnSpc>
              <a:spcBef>
                <a:spcPts val="0"/>
              </a:spcBef>
            </a:pP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615971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聚类：</a:t>
            </a:r>
            <a:r>
              <a:rPr lang="en-US" altLang="zh-CN" dirty="0"/>
              <a:t>k-means</a:t>
            </a:r>
            <a:r>
              <a:rPr lang="zh-CN" altLang="en-US" dirty="0"/>
              <a:t>、</a:t>
            </a:r>
            <a:r>
              <a:rPr lang="en-US" altLang="zh-CN" dirty="0"/>
              <a:t>GMM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zh-CN" altLang="en-US" dirty="0"/>
              <a:t>评测指标 </a:t>
            </a:r>
            <a:endParaRPr lang="en-US" altLang="zh-CN" dirty="0"/>
          </a:p>
          <a:p>
            <a:pPr lvl="1">
              <a:spcBef>
                <a:spcPts val="0"/>
              </a:spcBef>
            </a:pPr>
            <a:r>
              <a:rPr lang="en-US" altLang="zh-CN" sz="1500" b="1" dirty="0" err="1"/>
              <a:t>adjusted_rand_score</a:t>
            </a:r>
            <a:endParaRPr lang="en-US" altLang="zh-CN" sz="1500" b="1" dirty="0"/>
          </a:p>
          <a:p>
            <a:pPr lvl="1">
              <a:spcBef>
                <a:spcPts val="0"/>
              </a:spcBef>
            </a:pPr>
            <a:r>
              <a:rPr lang="zh-CN" altLang="en-US" sz="1500" dirty="0"/>
              <a:t>请参考</a:t>
            </a:r>
            <a:endParaRPr lang="en-US" altLang="zh-CN" sz="1500" dirty="0"/>
          </a:p>
          <a:p>
            <a:pPr lvl="1">
              <a:spcBef>
                <a:spcPts val="0"/>
              </a:spcBef>
            </a:pPr>
            <a:r>
              <a:rPr lang="en-US" altLang="zh-CN" sz="1500" dirty="0">
                <a:hlinkClick r:id="rId2"/>
              </a:rPr>
              <a:t>https://scikit-learn.org/stable/modules/generated/sklearn.metrics.adjusted_rand_score.html</a:t>
            </a:r>
            <a:endParaRPr lang="en-US" altLang="zh-CN" sz="1500" dirty="0"/>
          </a:p>
          <a:p>
            <a:pPr>
              <a:spcBef>
                <a:spcPts val="0"/>
              </a:spcBef>
            </a:pPr>
            <a:endParaRPr kumimoji="1" lang="en-US" altLang="zh-CN" sz="1200" dirty="0"/>
          </a:p>
        </p:txBody>
      </p:sp>
    </p:spTree>
    <p:extLst>
      <p:ext uri="{BB962C8B-B14F-4D97-AF65-F5344CB8AC3E}">
        <p14:creationId xmlns:p14="http://schemas.microsoft.com/office/powerpoint/2010/main" val="1557682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pause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kumimoji="1" lang="en-US" altLang="zh-CN" dirty="0"/>
          </a:p>
        </p:txBody>
      </p:sp>
      <p:pic>
        <p:nvPicPr>
          <p:cNvPr id="5" name="Picture 4" descr="https://gimg2.baidu.com/image_search/src=http%3A%2F%2Fpic.51yuansu.com%2Fpic3%2Fcover%2F03%2F46%2F97%2F5bab68eb6b4a1_610.jpg&amp;refer=http%3A%2F%2Fpic.51yuansu.com&amp;app=2002&amp;size=f9999,10000&amp;q=a80&amp;n=0&amp;g=0n&amp;fmt=jpeg?sec=1636806551&amp;t=fce412286299fb8c7d98cdbcbd681ecd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182" y="819150"/>
            <a:ext cx="3926897" cy="4004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6732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聚类：</a:t>
            </a:r>
            <a:r>
              <a:rPr lang="en-US" altLang="zh-CN" dirty="0"/>
              <a:t>k-means</a:t>
            </a:r>
            <a:r>
              <a:rPr lang="zh-CN" altLang="en-US" dirty="0"/>
              <a:t>、</a:t>
            </a:r>
            <a:r>
              <a:rPr lang="en-US" altLang="zh-CN" dirty="0"/>
              <a:t>GMM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EM</a:t>
            </a:r>
            <a:r>
              <a:rPr lang="zh-CN" altLang="en-US" dirty="0"/>
              <a:t>算法实践：使用</a:t>
            </a:r>
            <a:r>
              <a:rPr lang="en-US" altLang="zh-CN" dirty="0"/>
              <a:t>K-Means</a:t>
            </a:r>
            <a:r>
              <a:rPr lang="zh-CN" altLang="en-US" dirty="0"/>
              <a:t>和</a:t>
            </a:r>
            <a:r>
              <a:rPr lang="en-US" altLang="zh-CN" dirty="0"/>
              <a:t>EM</a:t>
            </a:r>
            <a:r>
              <a:rPr lang="zh-CN" altLang="en-US" dirty="0"/>
              <a:t>算法对</a:t>
            </a:r>
            <a:r>
              <a:rPr lang="en-US" altLang="zh-CN" dirty="0"/>
              <a:t>IRIS</a:t>
            </a:r>
            <a:r>
              <a:rPr lang="zh-CN" altLang="en-US" dirty="0"/>
              <a:t>数据集聚类</a:t>
            </a:r>
            <a:endParaRPr lang="en-US" altLang="zh-CN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5C049E1-99DB-314B-A379-0AF376E7C7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0210" y="1537564"/>
            <a:ext cx="6248400" cy="2786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978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聚类：</a:t>
            </a:r>
            <a:r>
              <a:rPr lang="en-US" altLang="zh-CN" dirty="0"/>
              <a:t>k-means</a:t>
            </a:r>
            <a:r>
              <a:rPr lang="zh-CN" altLang="en-US" dirty="0"/>
              <a:t>、</a:t>
            </a:r>
            <a:r>
              <a:rPr lang="en-US" altLang="zh-CN" dirty="0"/>
              <a:t>GMM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EM</a:t>
            </a:r>
            <a:r>
              <a:rPr lang="zh-CN" altLang="en-US" dirty="0"/>
              <a:t>算法实践：使用</a:t>
            </a:r>
            <a:r>
              <a:rPr lang="en-US" altLang="zh-CN" dirty="0"/>
              <a:t>K-Means</a:t>
            </a:r>
            <a:r>
              <a:rPr lang="zh-CN" altLang="en-US" dirty="0"/>
              <a:t>和</a:t>
            </a:r>
            <a:r>
              <a:rPr lang="en-US" altLang="zh-CN" dirty="0"/>
              <a:t>EM</a:t>
            </a:r>
            <a:r>
              <a:rPr lang="zh-CN" altLang="en-US" dirty="0"/>
              <a:t>算法对</a:t>
            </a:r>
            <a:r>
              <a:rPr lang="en-US" altLang="zh-CN" dirty="0"/>
              <a:t>IRIS</a:t>
            </a:r>
            <a:r>
              <a:rPr lang="zh-CN" altLang="en-US" dirty="0"/>
              <a:t>数据集聚类</a:t>
            </a:r>
            <a:endParaRPr lang="en-US" altLang="zh-CN" dirty="0"/>
          </a:p>
          <a:p>
            <a:pPr lvl="1"/>
            <a:r>
              <a:rPr lang="zh-CN" altLang="en-US" dirty="0"/>
              <a:t>绘制两个变量的散点图，对数据进行探索</a:t>
            </a:r>
            <a:endParaRPr lang="en-US" altLang="zh-CN" dirty="0"/>
          </a:p>
          <a:p>
            <a:pPr lvl="1"/>
            <a:r>
              <a:rPr lang="zh-CN" altLang="en-US" dirty="0"/>
              <a:t>看看是否有类簇的聚拢趋势，从而指导我们使用什么变量进行聚类</a:t>
            </a:r>
            <a:endParaRPr lang="en-US" altLang="zh-CN" dirty="0"/>
          </a:p>
          <a:p>
            <a:endParaRPr kumimoji="1" lang="en-US" altLang="zh-C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60E2ABB-62E3-3449-8322-F26A4D6068A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075" y="2134767"/>
            <a:ext cx="3448954" cy="2533531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8282BADC-749F-6E45-9D58-111DB5CD3D9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7071" y="2134767"/>
            <a:ext cx="3391556" cy="2500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682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pause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kumimoji="1" lang="en-US" altLang="zh-CN" dirty="0"/>
          </a:p>
        </p:txBody>
      </p:sp>
      <p:pic>
        <p:nvPicPr>
          <p:cNvPr id="5" name="Picture 4" descr="https://gimg2.baidu.com/image_search/src=http%3A%2F%2Fpic.51yuansu.com%2Fpic3%2Fcover%2F03%2F46%2F97%2F5bab68eb6b4a1_610.jpg&amp;refer=http%3A%2F%2Fpic.51yuansu.com&amp;app=2002&amp;size=f9999,10000&amp;q=a80&amp;n=0&amp;g=0n&amp;fmt=jpeg?sec=1636806551&amp;t=fce412286299fb8c7d98cdbcbd681ecd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182" y="819150"/>
            <a:ext cx="3926897" cy="4004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2231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思考题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1</a:t>
            </a:r>
            <a:r>
              <a:rPr kumimoji="1" lang="zh-CN" altLang="en-US" dirty="0"/>
              <a:t>、无监督学习，聚类？</a:t>
            </a:r>
          </a:p>
          <a:p>
            <a:r>
              <a:rPr kumimoji="1" lang="en-US" altLang="zh-CN" dirty="0"/>
              <a:t>2</a:t>
            </a:r>
            <a:r>
              <a:rPr kumimoji="1" lang="zh-CN" altLang="en-US" dirty="0"/>
              <a:t>、</a:t>
            </a:r>
            <a:r>
              <a:rPr kumimoji="1" lang="zh-CN" altLang="en-US" dirty="0" smtClean="0"/>
              <a:t>聚类算法的</a:t>
            </a:r>
            <a:r>
              <a:rPr kumimoji="1" lang="zh-CN" altLang="en-US" dirty="0"/>
              <a:t>应用？</a:t>
            </a:r>
          </a:p>
          <a:p>
            <a:r>
              <a:rPr kumimoji="1" lang="en-US" altLang="zh-CN" dirty="0"/>
              <a:t>3</a:t>
            </a:r>
            <a:r>
              <a:rPr kumimoji="1" lang="zh-CN" altLang="en-US" dirty="0"/>
              <a:t>、聚类算法的分类？</a:t>
            </a:r>
          </a:p>
          <a:p>
            <a:r>
              <a:rPr kumimoji="1" lang="en-US" altLang="zh-CN" dirty="0"/>
              <a:t>4</a:t>
            </a:r>
            <a:r>
              <a:rPr kumimoji="1" lang="zh-CN" altLang="en-US" dirty="0"/>
              <a:t>、主要的距离公式？</a:t>
            </a:r>
          </a:p>
          <a:p>
            <a:r>
              <a:rPr kumimoji="1" lang="en-US" altLang="zh-CN" dirty="0"/>
              <a:t>5</a:t>
            </a:r>
            <a:r>
              <a:rPr kumimoji="1" lang="zh-CN" altLang="en-US" dirty="0"/>
              <a:t>、</a:t>
            </a:r>
            <a:r>
              <a:rPr kumimoji="1" lang="en-US" altLang="zh-CN" dirty="0"/>
              <a:t>K-means</a:t>
            </a:r>
            <a:r>
              <a:rPr kumimoji="1" lang="zh-CN" altLang="en-US" dirty="0"/>
              <a:t>算法，目标函数，迭代过程，优点缺点？</a:t>
            </a:r>
          </a:p>
          <a:p>
            <a:r>
              <a:rPr kumimoji="1" lang="en-US" altLang="zh-CN" dirty="0"/>
              <a:t>6</a:t>
            </a:r>
            <a:r>
              <a:rPr kumimoji="1" lang="zh-CN" altLang="en-US" dirty="0"/>
              <a:t>、如何确定</a:t>
            </a:r>
            <a:r>
              <a:rPr kumimoji="1" lang="en-US" altLang="zh-CN" dirty="0"/>
              <a:t>k-means</a:t>
            </a:r>
            <a:r>
              <a:rPr kumimoji="1" lang="zh-CN" altLang="en-US" dirty="0"/>
              <a:t>算法的</a:t>
            </a:r>
            <a:r>
              <a:rPr kumimoji="1" lang="en-US" altLang="zh-CN" dirty="0"/>
              <a:t>K</a:t>
            </a:r>
            <a:r>
              <a:rPr kumimoji="1" lang="zh-CN" altLang="en-US" dirty="0"/>
              <a:t>值？</a:t>
            </a:r>
          </a:p>
          <a:p>
            <a:r>
              <a:rPr kumimoji="1" lang="en-US" altLang="zh-CN" dirty="0"/>
              <a:t>7</a:t>
            </a:r>
            <a:r>
              <a:rPr kumimoji="1" lang="zh-CN" altLang="en-US" dirty="0"/>
              <a:t>、聚类算法的评价？</a:t>
            </a:r>
          </a:p>
          <a:p>
            <a:r>
              <a:rPr kumimoji="1" lang="en-US" altLang="zh-CN" dirty="0"/>
              <a:t>8</a:t>
            </a:r>
            <a:r>
              <a:rPr kumimoji="1" lang="zh-CN" altLang="en-US" dirty="0"/>
              <a:t>、</a:t>
            </a:r>
            <a:r>
              <a:rPr kumimoji="1" lang="en-US" altLang="zh-CN" dirty="0"/>
              <a:t>GMM</a:t>
            </a:r>
            <a:r>
              <a:rPr kumimoji="1" lang="zh-CN" altLang="en-US" dirty="0"/>
              <a:t>混合高斯分布模型，迭代过程？</a:t>
            </a:r>
          </a:p>
          <a:p>
            <a:r>
              <a:rPr kumimoji="1" lang="en-US" altLang="zh-CN" dirty="0"/>
              <a:t>9</a:t>
            </a:r>
            <a:r>
              <a:rPr kumimoji="1" lang="zh-CN" altLang="en-US" dirty="0"/>
              <a:t>、</a:t>
            </a:r>
            <a:r>
              <a:rPr kumimoji="1" lang="en-US" altLang="zh-CN" dirty="0"/>
              <a:t>1</a:t>
            </a:r>
            <a:r>
              <a:rPr kumimoji="1" lang="zh-CN" altLang="en-US" dirty="0"/>
              <a:t>维</a:t>
            </a:r>
            <a:r>
              <a:rPr kumimoji="1" lang="en-US" altLang="zh-CN" dirty="0"/>
              <a:t>GMM</a:t>
            </a:r>
            <a:r>
              <a:rPr kumimoji="1" lang="zh-CN" altLang="en-US" dirty="0"/>
              <a:t>与多维（</a:t>
            </a:r>
            <a:r>
              <a:rPr kumimoji="1" lang="en-US" altLang="zh-CN" dirty="0"/>
              <a:t>2</a:t>
            </a:r>
            <a:r>
              <a:rPr kumimoji="1" lang="zh-CN" altLang="en-US" dirty="0"/>
              <a:t>维）</a:t>
            </a:r>
            <a:r>
              <a:rPr kumimoji="1" lang="en-US" altLang="zh-CN" dirty="0"/>
              <a:t>GMM</a:t>
            </a:r>
            <a:r>
              <a:rPr kumimoji="1" lang="zh-CN" altLang="en-US" dirty="0"/>
              <a:t>的比较？</a:t>
            </a:r>
          </a:p>
          <a:p>
            <a:r>
              <a:rPr kumimoji="1" lang="en-US" altLang="zh-CN" dirty="0"/>
              <a:t>10</a:t>
            </a:r>
            <a:r>
              <a:rPr kumimoji="1" lang="zh-CN" altLang="en-US" dirty="0"/>
              <a:t>、</a:t>
            </a:r>
            <a:r>
              <a:rPr kumimoji="1" lang="en-US" altLang="zh-CN" dirty="0"/>
              <a:t>K-Means</a:t>
            </a:r>
            <a:r>
              <a:rPr kumimoji="1" lang="zh-CN" altLang="en-US" dirty="0"/>
              <a:t>与</a:t>
            </a:r>
            <a:r>
              <a:rPr kumimoji="1" lang="en-US" altLang="zh-CN" dirty="0"/>
              <a:t>GMM EM</a:t>
            </a:r>
            <a:r>
              <a:rPr kumimoji="1" lang="zh-CN" altLang="en-US" dirty="0"/>
              <a:t>算法的比较？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87408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聚类：</a:t>
            </a:r>
            <a:r>
              <a:rPr lang="en-US" altLang="zh-CN" dirty="0"/>
              <a:t>k-means</a:t>
            </a:r>
            <a:r>
              <a:rPr lang="zh-CN" altLang="en-US" dirty="0"/>
              <a:t>、</a:t>
            </a:r>
            <a:r>
              <a:rPr lang="en-US" altLang="zh-CN" dirty="0"/>
              <a:t>GMM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/>
              <a:t>聚类的其它应用</a:t>
            </a:r>
            <a:endParaRPr lang="en-US" altLang="zh-CN" dirty="0"/>
          </a:p>
          <a:p>
            <a:pPr lvl="1"/>
            <a:r>
              <a:rPr lang="zh-CN" altLang="en-US" dirty="0"/>
              <a:t>识别犯罪地点</a:t>
            </a:r>
            <a:endParaRPr lang="en-US" altLang="zh-CN" dirty="0"/>
          </a:p>
          <a:p>
            <a:pPr lvl="2"/>
            <a:r>
              <a:rPr lang="zh-CN" altLang="en-US" dirty="0"/>
              <a:t>使用城市中特定地区的相关犯罪数据，分析犯罪类别、犯罪地点以及两者之间的关联</a:t>
            </a:r>
            <a:endParaRPr lang="en-US" altLang="zh-CN" dirty="0"/>
          </a:p>
          <a:p>
            <a:pPr lvl="1"/>
            <a:r>
              <a:rPr lang="zh-CN" altLang="en-US" dirty="0"/>
              <a:t>保险欺诈检测</a:t>
            </a:r>
            <a:endParaRPr lang="en-US" altLang="zh-CN" dirty="0"/>
          </a:p>
          <a:p>
            <a:pPr lvl="2"/>
            <a:r>
              <a:rPr lang="zh-CN" altLang="en-US" dirty="0"/>
              <a:t>利用以往欺诈性索赔的历史数据，根据它和欺诈性模式聚类的相似性来识别新的索赔</a:t>
            </a:r>
            <a:endParaRPr lang="en-US" altLang="zh-CN" dirty="0"/>
          </a:p>
          <a:p>
            <a:pPr lvl="1"/>
            <a:r>
              <a:rPr lang="zh-CN" altLang="en-US" dirty="0"/>
              <a:t>乘车数据分析</a:t>
            </a:r>
            <a:endParaRPr lang="en-US" altLang="zh-CN" dirty="0"/>
          </a:p>
          <a:p>
            <a:pPr lvl="2"/>
            <a:r>
              <a:rPr lang="zh-CN" altLang="en-US" dirty="0"/>
              <a:t>分析交通出行数据（如滴滴出行数据），有助于我们对城市的交通模式进行深入的了解，来帮助我们做城市未来规划</a:t>
            </a:r>
            <a:endParaRPr lang="en-US" altLang="zh-CN" dirty="0"/>
          </a:p>
          <a:p>
            <a:pPr lvl="1"/>
            <a:r>
              <a:rPr lang="en-US" altLang="zh-CN" dirty="0"/>
              <a:t>IT</a:t>
            </a:r>
            <a:r>
              <a:rPr lang="zh-CN" altLang="en-US" dirty="0"/>
              <a:t>警报的自动化聚类</a:t>
            </a:r>
            <a:endParaRPr lang="en-US" altLang="zh-CN" dirty="0"/>
          </a:p>
          <a:p>
            <a:pPr lvl="2"/>
            <a:r>
              <a:rPr lang="zh-CN" altLang="en-US" dirty="0"/>
              <a:t>对</a:t>
            </a:r>
            <a:r>
              <a:rPr lang="en-US" altLang="zh-CN" dirty="0"/>
              <a:t>IT</a:t>
            </a:r>
            <a:r>
              <a:rPr lang="zh-CN" altLang="en-US" dirty="0"/>
              <a:t>基础软件（如网络，存储或数据库）生成大量的警报消息进行聚类，可以对警报类别和修复时间做深入了解，有助于对未来故障进行预测</a:t>
            </a:r>
            <a:endParaRPr lang="en-US" altLang="zh-CN" dirty="0"/>
          </a:p>
          <a:p>
            <a:pPr lvl="1"/>
            <a:r>
              <a:rPr lang="en-US" altLang="zh-CN" dirty="0"/>
              <a:t>……</a:t>
            </a:r>
          </a:p>
        </p:txBody>
      </p:sp>
    </p:spTree>
    <p:extLst>
      <p:ext uri="{BB962C8B-B14F-4D97-AF65-F5344CB8AC3E}">
        <p14:creationId xmlns:p14="http://schemas.microsoft.com/office/powerpoint/2010/main" val="3051097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pause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kumimoji="1" lang="en-US" altLang="zh-CN" dirty="0"/>
          </a:p>
        </p:txBody>
      </p:sp>
      <p:pic>
        <p:nvPicPr>
          <p:cNvPr id="5" name="Picture 4" descr="https://gimg2.baidu.com/image_search/src=http%3A%2F%2Fpic.51yuansu.com%2Fpic3%2Fcover%2F03%2F46%2F97%2F5bab68eb6b4a1_610.jpg&amp;refer=http%3A%2F%2Fpic.51yuansu.com&amp;app=2002&amp;size=f9999,10000&amp;q=a80&amp;n=0&amp;g=0n&amp;fmt=jpeg?sec=1636806551&amp;t=fce412286299fb8c7d98cdbcbd681ecd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182" y="819150"/>
            <a:ext cx="3926897" cy="4004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7955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聚类：</a:t>
            </a:r>
            <a:r>
              <a:rPr lang="en-US" altLang="zh-CN" dirty="0"/>
              <a:t>k-means</a:t>
            </a:r>
            <a:r>
              <a:rPr lang="zh-CN" altLang="en-US" dirty="0"/>
              <a:t>、</a:t>
            </a:r>
            <a:r>
              <a:rPr lang="en-US" altLang="zh-CN" dirty="0"/>
              <a:t>GMM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聚类需要考虑的几个因素</a:t>
            </a:r>
            <a:endParaRPr lang="en-US" altLang="zh-CN" dirty="0"/>
          </a:p>
          <a:p>
            <a:pPr lvl="1"/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聚类算法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基于划分的聚类算法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基于层次的聚类算法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……</a:t>
            </a:r>
          </a:p>
          <a:p>
            <a:pPr lvl="1"/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相似度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距离函数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聚类质量评价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最小化类内距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(inter-clusters distance)</a:t>
            </a:r>
          </a:p>
          <a:p>
            <a:pPr lvl="2"/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最大化类间距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(intra-clusters distance)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123579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聚类：</a:t>
            </a:r>
            <a:r>
              <a:rPr lang="en-US" altLang="zh-CN" dirty="0"/>
              <a:t>k-means</a:t>
            </a:r>
            <a:r>
              <a:rPr lang="zh-CN" altLang="en-US" dirty="0"/>
              <a:t>、</a:t>
            </a:r>
            <a:r>
              <a:rPr lang="en-US" altLang="zh-CN" dirty="0"/>
              <a:t>GMM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聚类算法</a:t>
            </a:r>
            <a:endParaRPr kumimoji="1" lang="en-US" altLang="zh-CN" dirty="0"/>
          </a:p>
        </p:txBody>
      </p:sp>
      <p:pic>
        <p:nvPicPr>
          <p:cNvPr id="4" name="图片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494" y="1314868"/>
            <a:ext cx="4669624" cy="34412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5462155" y="1250373"/>
            <a:ext cx="3448580" cy="350577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zh-CN" altLang="en-US" b="1">
                <a:solidFill>
                  <a:srgbClr val="C00000"/>
                </a:solidFill>
              </a:rPr>
              <a:t>层次聚类</a:t>
            </a:r>
            <a:r>
              <a:rPr lang="zh-CN" altLang="en-US"/>
              <a:t>（</a:t>
            </a:r>
            <a:r>
              <a:rPr lang="en-US" altLang="zh-CN">
                <a:latin typeface="Calibri" charset="0"/>
                <a:ea typeface="Calibri" charset="0"/>
                <a:cs typeface="Calibri" charset="0"/>
              </a:rPr>
              <a:t>Hierarchical</a:t>
            </a:r>
            <a:r>
              <a:rPr lang="zh-CN" altLang="en-US"/>
              <a:t>）</a:t>
            </a:r>
            <a:endParaRPr lang="en-US" altLang="zh-CN"/>
          </a:p>
          <a:p>
            <a:pPr lvl="1" algn="just"/>
            <a:r>
              <a:rPr lang="zh-CN" altLang="en-US" sz="1700" b="1">
                <a:solidFill>
                  <a:srgbClr val="C00000"/>
                </a:solidFill>
              </a:rPr>
              <a:t>自下而上</a:t>
            </a:r>
            <a:r>
              <a:rPr lang="zh-CN" altLang="en-US" sz="1700"/>
              <a:t>：从每个数据实例出发，逐渐聚成更大的类簇</a:t>
            </a:r>
            <a:endParaRPr lang="en-US" altLang="zh-CN" sz="1700"/>
          </a:p>
          <a:p>
            <a:pPr lvl="1" algn="just"/>
            <a:r>
              <a:rPr lang="zh-CN" altLang="en-US" sz="1700" b="1">
                <a:solidFill>
                  <a:srgbClr val="C00000"/>
                </a:solidFill>
              </a:rPr>
              <a:t>自顶而下</a:t>
            </a:r>
            <a:r>
              <a:rPr lang="zh-CN" altLang="en-US" sz="1700"/>
              <a:t>：从整个数据集出发，逐渐划分为细分的类簇</a:t>
            </a:r>
            <a:endParaRPr lang="en-US" altLang="zh-CN" sz="1700"/>
          </a:p>
          <a:p>
            <a:pPr algn="just"/>
            <a:r>
              <a:rPr lang="zh-CN" altLang="en-US" b="1">
                <a:solidFill>
                  <a:srgbClr val="C00000"/>
                </a:solidFill>
              </a:rPr>
              <a:t>划分聚类</a:t>
            </a:r>
            <a:r>
              <a:rPr lang="zh-CN" altLang="en-US"/>
              <a:t>（</a:t>
            </a:r>
            <a:r>
              <a:rPr lang="en-US" altLang="zh-CN">
                <a:latin typeface="Calibri" charset="0"/>
                <a:ea typeface="Calibri" charset="0"/>
                <a:cs typeface="Calibri" charset="0"/>
              </a:rPr>
              <a:t>Partitional</a:t>
            </a:r>
            <a:r>
              <a:rPr lang="zh-CN" altLang="en-US"/>
              <a:t>）</a:t>
            </a:r>
            <a:endParaRPr lang="en-US" altLang="zh-CN"/>
          </a:p>
          <a:p>
            <a:pPr lvl="1" algn="just"/>
            <a:r>
              <a:rPr lang="zh-CN" altLang="en-US" sz="1700"/>
              <a:t>直接对数据进行划分，形成类簇，也可用于层次聚类</a:t>
            </a:r>
            <a:endParaRPr lang="en-US" altLang="zh-CN" sz="1700"/>
          </a:p>
          <a:p>
            <a:pPr algn="just"/>
            <a:r>
              <a:rPr lang="zh-CN" altLang="en-US"/>
              <a:t>贝叶斯聚类（</a:t>
            </a:r>
            <a:r>
              <a:rPr lang="en-US" altLang="zh-CN">
                <a:latin typeface="Calibri" charset="0"/>
                <a:ea typeface="Calibri" charset="0"/>
                <a:cs typeface="Calibri" charset="0"/>
              </a:rPr>
              <a:t>Bayesian</a:t>
            </a:r>
            <a:r>
              <a:rPr lang="zh-CN" altLang="en-US"/>
              <a:t>）</a:t>
            </a:r>
            <a:endParaRPr lang="en-US" altLang="zh-CN"/>
          </a:p>
          <a:p>
            <a:pPr lvl="1" algn="just"/>
            <a:r>
              <a:rPr lang="zh-CN" altLang="en-US"/>
              <a:t>通过对数据进行划分，生成数据的后验数据分布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8694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聚类：</a:t>
            </a:r>
            <a:r>
              <a:rPr lang="en-US" altLang="zh-CN" dirty="0"/>
              <a:t>k-means</a:t>
            </a:r>
            <a:r>
              <a:rPr lang="zh-CN" altLang="en-US" dirty="0"/>
              <a:t>、</a:t>
            </a:r>
            <a:r>
              <a:rPr lang="en-US" altLang="zh-CN" dirty="0"/>
              <a:t>GMM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如何定义“距离”？</a:t>
            </a:r>
            <a:endParaRPr lang="en-US" altLang="zh-CN" dirty="0"/>
          </a:p>
          <a:p>
            <a:pPr lvl="1"/>
            <a:r>
              <a:rPr lang="zh-CN" altLang="en-US" dirty="0"/>
              <a:t>距离定义取决于</a:t>
            </a:r>
            <a:r>
              <a:rPr lang="zh-CN" altLang="en-US" b="1" dirty="0">
                <a:solidFill>
                  <a:srgbClr val="C00000"/>
                </a:solidFill>
              </a:rPr>
              <a:t>具体的数据或分析需求</a:t>
            </a:r>
            <a:endParaRPr lang="en-US" altLang="zh-CN" b="1" dirty="0">
              <a:solidFill>
                <a:srgbClr val="C00000"/>
              </a:solidFill>
            </a:endParaRPr>
          </a:p>
          <a:p>
            <a:endParaRPr kumimoji="1" lang="en-US" altLang="zh-CN" dirty="0"/>
          </a:p>
        </p:txBody>
      </p:sp>
      <p:sp>
        <p:nvSpPr>
          <p:cNvPr id="7" name="Rectangle 18"/>
          <p:cNvSpPr>
            <a:spLocks noChangeArrowheads="1"/>
          </p:cNvSpPr>
          <p:nvPr/>
        </p:nvSpPr>
        <p:spPr bwMode="auto">
          <a:xfrm>
            <a:off x="2943225" y="3106124"/>
            <a:ext cx="405765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zh-CN" sz="1800">
              <a:ea typeface="宋体" charset="-122"/>
            </a:endParaRPr>
          </a:p>
        </p:txBody>
      </p:sp>
      <p:grpSp>
        <p:nvGrpSpPr>
          <p:cNvPr id="8" name="Group 52"/>
          <p:cNvGrpSpPr/>
          <p:nvPr/>
        </p:nvGrpSpPr>
        <p:grpSpPr>
          <a:xfrm>
            <a:off x="1111365" y="2997497"/>
            <a:ext cx="6858000" cy="2046778"/>
            <a:chOff x="1143000" y="3049603"/>
            <a:chExt cx="6858000" cy="2046778"/>
          </a:xfrm>
        </p:grpSpPr>
        <p:sp>
          <p:nvSpPr>
            <p:cNvPr id="9" name="Rectangle 2"/>
            <p:cNvSpPr>
              <a:spLocks noChangeArrowheads="1"/>
            </p:cNvSpPr>
            <p:nvPr/>
          </p:nvSpPr>
          <p:spPr bwMode="auto">
            <a:xfrm>
              <a:off x="1143000" y="3049603"/>
              <a:ext cx="6858000" cy="2042746"/>
            </a:xfrm>
            <a:prstGeom prst="rect">
              <a:avLst/>
            </a:prstGeom>
            <a:solidFill>
              <a:srgbClr val="CCFF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zh-CN" altLang="zh-CN" sz="1800">
                <a:ea typeface="宋体" charset="-122"/>
              </a:endParaRPr>
            </a:p>
          </p:txBody>
        </p:sp>
        <p:grpSp>
          <p:nvGrpSpPr>
            <p:cNvPr id="10" name="Group 19"/>
            <p:cNvGrpSpPr>
              <a:grpSpLocks/>
            </p:cNvGrpSpPr>
            <p:nvPr/>
          </p:nvGrpSpPr>
          <p:grpSpPr bwMode="auto">
            <a:xfrm>
              <a:off x="1284685" y="3193257"/>
              <a:ext cx="6529388" cy="1600200"/>
              <a:chOff x="120" y="2802"/>
              <a:chExt cx="5484" cy="1344"/>
            </a:xfrm>
          </p:grpSpPr>
          <p:grpSp>
            <p:nvGrpSpPr>
              <p:cNvPr id="15" name="Group 20"/>
              <p:cNvGrpSpPr>
                <a:grpSpLocks/>
              </p:cNvGrpSpPr>
              <p:nvPr/>
            </p:nvGrpSpPr>
            <p:grpSpPr bwMode="auto">
              <a:xfrm>
                <a:off x="120" y="2802"/>
                <a:ext cx="5484" cy="1344"/>
                <a:chOff x="120" y="2802"/>
                <a:chExt cx="5484" cy="1344"/>
              </a:xfrm>
            </p:grpSpPr>
            <p:grpSp>
              <p:nvGrpSpPr>
                <p:cNvPr id="34" name="Group 21"/>
                <p:cNvGrpSpPr>
                  <a:grpSpLocks/>
                </p:cNvGrpSpPr>
                <p:nvPr/>
              </p:nvGrpSpPr>
              <p:grpSpPr bwMode="auto">
                <a:xfrm>
                  <a:off x="120" y="2802"/>
                  <a:ext cx="2286" cy="1344"/>
                  <a:chOff x="156" y="2634"/>
                  <a:chExt cx="2286" cy="1344"/>
                </a:xfrm>
              </p:grpSpPr>
              <p:sp>
                <p:nvSpPr>
                  <p:cNvPr id="38" name="Rectangle 22"/>
                  <p:cNvSpPr>
                    <a:spLocks noChangeArrowheads="1"/>
                  </p:cNvSpPr>
                  <p:nvPr/>
                </p:nvSpPr>
                <p:spPr bwMode="auto">
                  <a:xfrm>
                    <a:off x="156" y="2634"/>
                    <a:ext cx="1080" cy="1344"/>
                  </a:xfrm>
                  <a:prstGeom prst="rect">
                    <a:avLst/>
                  </a:prstGeom>
                  <a:solidFill>
                    <a:srgbClr val="FFFFFF"/>
                  </a:solidFill>
                  <a:ln w="1587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har char="•"/>
                      <a:defRPr sz="3200">
                        <a:solidFill>
                          <a:schemeClr val="tx1"/>
                        </a:solidFill>
                        <a:latin typeface="Times New Roman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sz="2800">
                        <a:solidFill>
                          <a:schemeClr val="tx1"/>
                        </a:solidFill>
                        <a:latin typeface="Times New Roman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400">
                        <a:solidFill>
                          <a:schemeClr val="tx1"/>
                        </a:solidFill>
                        <a:latin typeface="Times New Roman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Times New Roman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</a:defRPr>
                    </a:lvl9pPr>
                  </a:lstStyle>
                  <a:p>
                    <a:pPr algn="ctr" eaLnBrk="1" hangingPunct="1">
                      <a:spcBef>
                        <a:spcPct val="0"/>
                      </a:spcBef>
                      <a:buFontTx/>
                      <a:buNone/>
                    </a:pPr>
                    <a:endParaRPr lang="zh-CN" altLang="zh-CN" sz="1800">
                      <a:ea typeface="宋体" charset="-122"/>
                    </a:endParaRPr>
                  </a:p>
                </p:txBody>
              </p:sp>
              <p:sp>
                <p:nvSpPr>
                  <p:cNvPr id="39" name="Rectangle 23"/>
                  <p:cNvSpPr>
                    <a:spLocks noChangeArrowheads="1"/>
                  </p:cNvSpPr>
                  <p:nvPr/>
                </p:nvSpPr>
                <p:spPr bwMode="auto">
                  <a:xfrm>
                    <a:off x="1362" y="2634"/>
                    <a:ext cx="1080" cy="1344"/>
                  </a:xfrm>
                  <a:prstGeom prst="rect">
                    <a:avLst/>
                  </a:prstGeom>
                  <a:solidFill>
                    <a:srgbClr val="FFFFFF"/>
                  </a:solidFill>
                  <a:ln w="1587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har char="•"/>
                      <a:defRPr sz="3200">
                        <a:solidFill>
                          <a:schemeClr val="tx1"/>
                        </a:solidFill>
                        <a:latin typeface="Times New Roman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sz="2800">
                        <a:solidFill>
                          <a:schemeClr val="tx1"/>
                        </a:solidFill>
                        <a:latin typeface="Times New Roman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400">
                        <a:solidFill>
                          <a:schemeClr val="tx1"/>
                        </a:solidFill>
                        <a:latin typeface="Times New Roman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Times New Roman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</a:defRPr>
                    </a:lvl9pPr>
                  </a:lstStyle>
                  <a:p>
                    <a:pPr algn="ctr" eaLnBrk="1" hangingPunct="1">
                      <a:spcBef>
                        <a:spcPct val="0"/>
                      </a:spcBef>
                      <a:buFontTx/>
                      <a:buNone/>
                    </a:pPr>
                    <a:endParaRPr lang="zh-CN" altLang="zh-CN" sz="1800">
                      <a:ea typeface="宋体" charset="-122"/>
                    </a:endParaRPr>
                  </a:p>
                </p:txBody>
              </p:sp>
            </p:grpSp>
            <p:grpSp>
              <p:nvGrpSpPr>
                <p:cNvPr id="35" name="Group 24"/>
                <p:cNvGrpSpPr>
                  <a:grpSpLocks/>
                </p:cNvGrpSpPr>
                <p:nvPr/>
              </p:nvGrpSpPr>
              <p:grpSpPr bwMode="auto">
                <a:xfrm>
                  <a:off x="3318" y="2802"/>
                  <a:ext cx="2286" cy="1344"/>
                  <a:chOff x="156" y="2634"/>
                  <a:chExt cx="2286" cy="1344"/>
                </a:xfrm>
              </p:grpSpPr>
              <p:sp>
                <p:nvSpPr>
                  <p:cNvPr id="36" name="Rectangle 25"/>
                  <p:cNvSpPr>
                    <a:spLocks noChangeArrowheads="1"/>
                  </p:cNvSpPr>
                  <p:nvPr/>
                </p:nvSpPr>
                <p:spPr bwMode="auto">
                  <a:xfrm>
                    <a:off x="156" y="2634"/>
                    <a:ext cx="1080" cy="1344"/>
                  </a:xfrm>
                  <a:prstGeom prst="rect">
                    <a:avLst/>
                  </a:prstGeom>
                  <a:solidFill>
                    <a:srgbClr val="FFFFFF"/>
                  </a:solidFill>
                  <a:ln w="1587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har char="•"/>
                      <a:defRPr sz="3200">
                        <a:solidFill>
                          <a:schemeClr val="tx1"/>
                        </a:solidFill>
                        <a:latin typeface="Times New Roman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sz="2800">
                        <a:solidFill>
                          <a:schemeClr val="tx1"/>
                        </a:solidFill>
                        <a:latin typeface="Times New Roman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400">
                        <a:solidFill>
                          <a:schemeClr val="tx1"/>
                        </a:solidFill>
                        <a:latin typeface="Times New Roman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Times New Roman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</a:defRPr>
                    </a:lvl9pPr>
                  </a:lstStyle>
                  <a:p>
                    <a:pPr algn="ctr" eaLnBrk="1" hangingPunct="1">
                      <a:spcBef>
                        <a:spcPct val="0"/>
                      </a:spcBef>
                      <a:buFontTx/>
                      <a:buNone/>
                    </a:pPr>
                    <a:endParaRPr lang="zh-CN" altLang="zh-CN" sz="1800">
                      <a:ea typeface="宋体" charset="-122"/>
                    </a:endParaRPr>
                  </a:p>
                </p:txBody>
              </p:sp>
              <p:sp>
                <p:nvSpPr>
                  <p:cNvPr id="37" name="Rectangle 26"/>
                  <p:cNvSpPr>
                    <a:spLocks noChangeArrowheads="1"/>
                  </p:cNvSpPr>
                  <p:nvPr/>
                </p:nvSpPr>
                <p:spPr bwMode="auto">
                  <a:xfrm>
                    <a:off x="1362" y="2634"/>
                    <a:ext cx="1080" cy="1344"/>
                  </a:xfrm>
                  <a:prstGeom prst="rect">
                    <a:avLst/>
                  </a:prstGeom>
                  <a:solidFill>
                    <a:srgbClr val="FFFFFF"/>
                  </a:solidFill>
                  <a:ln w="1587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har char="•"/>
                      <a:defRPr sz="3200">
                        <a:solidFill>
                          <a:schemeClr val="tx1"/>
                        </a:solidFill>
                        <a:latin typeface="Times New Roman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sz="2800">
                        <a:solidFill>
                          <a:schemeClr val="tx1"/>
                        </a:solidFill>
                        <a:latin typeface="Times New Roman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400">
                        <a:solidFill>
                          <a:schemeClr val="tx1"/>
                        </a:solidFill>
                        <a:latin typeface="Times New Roman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Times New Roman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</a:defRPr>
                    </a:lvl9pPr>
                  </a:lstStyle>
                  <a:p>
                    <a:pPr algn="ctr" eaLnBrk="1" hangingPunct="1">
                      <a:spcBef>
                        <a:spcPct val="0"/>
                      </a:spcBef>
                      <a:buFontTx/>
                      <a:buNone/>
                    </a:pPr>
                    <a:endParaRPr lang="zh-CN" altLang="zh-CN" sz="1800">
                      <a:ea typeface="宋体" charset="-122"/>
                    </a:endParaRPr>
                  </a:p>
                </p:txBody>
              </p:sp>
            </p:grpSp>
          </p:grpSp>
          <p:pic>
            <p:nvPicPr>
              <p:cNvPr id="16" name="Picture 28" descr="Edna Krabappel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24" y="3460"/>
                <a:ext cx="303" cy="656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7" name="Picture 29" descr="Principal Seymour  Skinner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68" y="2841"/>
                <a:ext cx="304" cy="65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8" name="Picture 30" descr="Groundskeeper Willie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02" y="2859"/>
                <a:ext cx="336" cy="514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9" name="Picture 31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70" y="3523"/>
                <a:ext cx="375" cy="5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0" name="Picture 32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28" y="2821"/>
                <a:ext cx="343" cy="619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1" name="Picture 33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2" y="3033"/>
                <a:ext cx="375" cy="647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2" name="Picture 34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46" y="3608"/>
                <a:ext cx="269" cy="44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3" name="Picture 35"/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59" y="3702"/>
                <a:ext cx="181" cy="411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4" name="Picture 36" descr="C:\Documents and Settings\eamonn\Desktop\bios_family_marge.gif"/>
              <p:cNvPicPr>
                <a:picLocks noChangeAspect="1" noChangeArrowheads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5" y="2887"/>
                <a:ext cx="272" cy="836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5" name="Picture 37" descr="Edna Krabappel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786" y="2878"/>
                <a:ext cx="303" cy="656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6" name="Picture 38" descr="Principal Seymour  Skinner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68" y="3477"/>
                <a:ext cx="304" cy="65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7" name="Picture 39" descr="Groundskeeper Willie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904" y="3561"/>
                <a:ext cx="336" cy="514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8" name="Picture 40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14" y="2821"/>
                <a:ext cx="375" cy="5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9" name="Picture 41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26" y="2833"/>
                <a:ext cx="343" cy="619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0" name="Picture 42"/>
              <p:cNvPicPr>
                <a:picLocks noChangeAspect="1" noChangeArrowheads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540" y="3524"/>
                <a:ext cx="351" cy="606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1" name="Picture 43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590" y="3002"/>
                <a:ext cx="269" cy="44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2" name="Picture 44"/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699" y="3642"/>
                <a:ext cx="181" cy="411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3" name="Picture 45" descr="C:\Documents and Settings\eamonn\Desktop\bios_family_marge.gif"/>
              <p:cNvPicPr>
                <a:picLocks noChangeAspect="1" noChangeArrowheads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77" y="2845"/>
                <a:ext cx="272" cy="836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1" name="Text Box 46"/>
            <p:cNvSpPr txBox="1">
              <a:spLocks noChangeArrowheads="1"/>
            </p:cNvSpPr>
            <p:nvPr/>
          </p:nvSpPr>
          <p:spPr bwMode="auto">
            <a:xfrm>
              <a:off x="2522935" y="4792266"/>
              <a:ext cx="1707356" cy="3000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350">
                  <a:ea typeface="宋体" charset="-122"/>
                </a:rPr>
                <a:t>School Employees</a:t>
              </a:r>
              <a:r>
                <a:rPr lang="en-US" altLang="zh-CN" sz="1200">
                  <a:ea typeface="宋体" charset="-122"/>
                </a:rPr>
                <a:t> </a:t>
              </a:r>
            </a:p>
          </p:txBody>
        </p:sp>
        <p:sp>
          <p:nvSpPr>
            <p:cNvPr id="12" name="Text Box 47"/>
            <p:cNvSpPr txBox="1">
              <a:spLocks noChangeArrowheads="1"/>
            </p:cNvSpPr>
            <p:nvPr/>
          </p:nvSpPr>
          <p:spPr bwMode="auto">
            <a:xfrm>
              <a:off x="1143000" y="4773216"/>
              <a:ext cx="1552575" cy="323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200">
                  <a:ea typeface="宋体" charset="-122"/>
                </a:rPr>
                <a:t>Simpson's Family</a:t>
              </a:r>
              <a:r>
                <a:rPr lang="en-US" altLang="zh-CN" sz="1500">
                  <a:ea typeface="宋体" charset="-122"/>
                </a:rPr>
                <a:t> </a:t>
              </a:r>
            </a:p>
          </p:txBody>
        </p:sp>
        <p:sp>
          <p:nvSpPr>
            <p:cNvPr id="13" name="Text Box 48"/>
            <p:cNvSpPr txBox="1">
              <a:spLocks noChangeArrowheads="1"/>
            </p:cNvSpPr>
            <p:nvPr/>
          </p:nvSpPr>
          <p:spPr bwMode="auto">
            <a:xfrm>
              <a:off x="6473429" y="4773216"/>
              <a:ext cx="1379934" cy="323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500">
                  <a:ea typeface="宋体" charset="-122"/>
                </a:rPr>
                <a:t>Males</a:t>
              </a:r>
              <a:r>
                <a:rPr lang="en-US" altLang="zh-CN" sz="1200">
                  <a:ea typeface="宋体" charset="-122"/>
                </a:rPr>
                <a:t> </a:t>
              </a:r>
            </a:p>
          </p:txBody>
        </p:sp>
        <p:sp>
          <p:nvSpPr>
            <p:cNvPr id="14" name="Text Box 49"/>
            <p:cNvSpPr txBox="1">
              <a:spLocks noChangeArrowheads="1"/>
            </p:cNvSpPr>
            <p:nvPr/>
          </p:nvSpPr>
          <p:spPr bwMode="auto">
            <a:xfrm>
              <a:off x="5023247" y="4773216"/>
              <a:ext cx="1379934" cy="323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500">
                  <a:ea typeface="宋体" charset="-122"/>
                </a:rPr>
                <a:t>Females</a:t>
              </a:r>
              <a:r>
                <a:rPr lang="en-US" altLang="zh-CN" sz="1200">
                  <a:ea typeface="宋体" charset="-122"/>
                </a:rPr>
                <a:t> </a:t>
              </a:r>
            </a:p>
          </p:txBody>
        </p:sp>
      </p:grpSp>
      <p:grpSp>
        <p:nvGrpSpPr>
          <p:cNvPr id="40" name="Group 6"/>
          <p:cNvGrpSpPr>
            <a:grpSpLocks/>
          </p:cNvGrpSpPr>
          <p:nvPr/>
        </p:nvGrpSpPr>
        <p:grpSpPr bwMode="auto">
          <a:xfrm>
            <a:off x="1294722" y="1470398"/>
            <a:ext cx="6521126" cy="1599715"/>
            <a:chOff x="36" y="642"/>
            <a:chExt cx="5760" cy="1413"/>
          </a:xfrm>
        </p:grpSpPr>
        <p:pic>
          <p:nvPicPr>
            <p:cNvPr id="41" name="Picture 7" descr="Edna Krabappel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8" y="789"/>
              <a:ext cx="513" cy="11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2" name="Picture 8" descr="Principal Seymour  Skinner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74" y="828"/>
              <a:ext cx="514" cy="11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3" name="Rectangle 9"/>
            <p:cNvSpPr>
              <a:spLocks noChangeArrowheads="1"/>
            </p:cNvSpPr>
            <p:nvPr/>
          </p:nvSpPr>
          <p:spPr bwMode="auto">
            <a:xfrm>
              <a:off x="36" y="1365"/>
              <a:ext cx="5760" cy="3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zh-CN" altLang="zh-CN" sz="1800">
                <a:ea typeface="宋体" charset="-122"/>
              </a:endParaRPr>
            </a:p>
          </p:txBody>
        </p:sp>
        <p:pic>
          <p:nvPicPr>
            <p:cNvPr id="44" name="Picture 10" descr="Groundskeeper Willie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33" y="920"/>
              <a:ext cx="569" cy="8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5" name="Picture 11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99" y="865"/>
              <a:ext cx="635" cy="9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6" name="Picture 12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95" y="753"/>
              <a:ext cx="580" cy="10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7" name="Picture 13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4" y="806"/>
              <a:ext cx="592" cy="10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8" name="Picture 14"/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27" y="1090"/>
              <a:ext cx="454" cy="7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9" name="Picture 15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95" y="1096"/>
              <a:ext cx="306" cy="6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0" name="Picture 16" descr="C:\Documents and Settings\eamonn\Desktop\bios_family_marge.gif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81" y="642"/>
              <a:ext cx="459" cy="14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401021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聚类：</a:t>
            </a:r>
            <a:r>
              <a:rPr lang="en-US" altLang="zh-CN" dirty="0"/>
              <a:t>k-means</a:t>
            </a:r>
            <a:r>
              <a:rPr lang="zh-CN" altLang="en-US" dirty="0"/>
              <a:t>、</a:t>
            </a:r>
            <a:r>
              <a:rPr lang="en-US" altLang="zh-CN" dirty="0"/>
              <a:t>GMM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如何定义“距离”？</a:t>
            </a:r>
            <a:endParaRPr lang="en-US" altLang="zh-CN" dirty="0"/>
          </a:p>
          <a:p>
            <a:pPr lvl="1"/>
            <a:r>
              <a:rPr lang="zh-CN" altLang="en-US" dirty="0"/>
              <a:t>距离定义取决于</a:t>
            </a:r>
            <a:r>
              <a:rPr lang="zh-CN" altLang="en-US" b="1" dirty="0">
                <a:solidFill>
                  <a:srgbClr val="C00000"/>
                </a:solidFill>
              </a:rPr>
              <a:t>具体的数据或分析需求</a:t>
            </a:r>
            <a:endParaRPr lang="en-US" altLang="zh-CN" b="1" dirty="0">
              <a:solidFill>
                <a:srgbClr val="C00000"/>
              </a:solidFill>
            </a:endParaRPr>
          </a:p>
          <a:p>
            <a:endParaRPr kumimoji="1" lang="en-US" altLang="zh-CN" dirty="0"/>
          </a:p>
        </p:txBody>
      </p:sp>
      <p:pic>
        <p:nvPicPr>
          <p:cNvPr id="4" name="Picture 5" descr="C:\WINNT\Profiles\eamonn.000\Desktop\gorilla.g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4311" y="1713865"/>
            <a:ext cx="1113235" cy="10275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6" descr="C:\WINNT\Profiles\eamonn.000\Desktop\chimp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3987" y="1799590"/>
            <a:ext cx="764381" cy="8703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7"/>
          <p:cNvSpPr>
            <a:spLocks noChangeArrowheads="1"/>
          </p:cNvSpPr>
          <p:nvPr/>
        </p:nvSpPr>
        <p:spPr bwMode="auto">
          <a:xfrm>
            <a:off x="1681986" y="3108087"/>
            <a:ext cx="1042988" cy="1042988"/>
          </a:xfrm>
          <a:prstGeom prst="rect">
            <a:avLst/>
          </a:prstGeom>
          <a:solidFill>
            <a:srgbClr val="969696"/>
          </a:solidFill>
          <a:ln w="9525">
            <a:miter lim="800000"/>
            <a:headEnd/>
            <a:tailEnd/>
          </a:ln>
          <a:scene3d>
            <a:camera prst="legacyObliqueBottomLeft"/>
            <a:lightRig rig="legacyFlat3" dir="t"/>
          </a:scene3d>
          <a:sp3d extrusionH="430200" contourW="12700" prstMaterial="legacyMatte">
            <a:bevelT w="13500" h="13500" prst="angle"/>
            <a:bevelB w="13500" h="13500" prst="angle"/>
            <a:extrusionClr>
              <a:srgbClr val="969696"/>
            </a:extrusionClr>
            <a:contourClr>
              <a:srgbClr val="969696"/>
            </a:contourClr>
          </a:sp3d>
        </p:spPr>
        <p:txBody>
          <a:bodyPr wrap="none" anchor="ctr">
            <a:flatTx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zh-CN" sz="1800">
              <a:ea typeface="宋体" charset="-122"/>
            </a:endParaRPr>
          </a:p>
        </p:txBody>
      </p:sp>
      <p:sp>
        <p:nvSpPr>
          <p:cNvPr id="7" name="Rectangle 8"/>
          <p:cNvSpPr>
            <a:spLocks noChangeArrowheads="1"/>
          </p:cNvSpPr>
          <p:nvPr/>
        </p:nvSpPr>
        <p:spPr bwMode="auto">
          <a:xfrm>
            <a:off x="6346855" y="3108087"/>
            <a:ext cx="1042988" cy="1042988"/>
          </a:xfrm>
          <a:prstGeom prst="rect">
            <a:avLst/>
          </a:prstGeom>
          <a:solidFill>
            <a:srgbClr val="969696"/>
          </a:solidFill>
          <a:ln w="9525">
            <a:miter lim="800000"/>
            <a:headEnd/>
            <a:tailEnd/>
          </a:ln>
          <a:scene3d>
            <a:camera prst="legacyObliqueBottomLeft"/>
            <a:lightRig rig="legacyFlat3" dir="t"/>
          </a:scene3d>
          <a:sp3d extrusionH="430200" contourW="12700" prstMaterial="legacyMatte">
            <a:bevelT w="13500" h="13500" prst="angle"/>
            <a:bevelB w="13500" h="13500" prst="angle"/>
            <a:extrusionClr>
              <a:srgbClr val="969696"/>
            </a:extrusionClr>
            <a:contourClr>
              <a:srgbClr val="969696"/>
            </a:contourClr>
          </a:sp3d>
        </p:spPr>
        <p:txBody>
          <a:bodyPr wrap="none" anchor="ctr">
            <a:flatTx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zh-CN" sz="1800">
              <a:ea typeface="宋体" charset="-122"/>
            </a:endParaRPr>
          </a:p>
        </p:txBody>
      </p:sp>
      <p:sp>
        <p:nvSpPr>
          <p:cNvPr id="8" name="Rectangle 9"/>
          <p:cNvSpPr>
            <a:spLocks noChangeArrowheads="1"/>
          </p:cNvSpPr>
          <p:nvPr/>
        </p:nvSpPr>
        <p:spPr bwMode="auto">
          <a:xfrm>
            <a:off x="4082286" y="3108087"/>
            <a:ext cx="1042988" cy="1042988"/>
          </a:xfrm>
          <a:prstGeom prst="rect">
            <a:avLst/>
          </a:prstGeom>
          <a:solidFill>
            <a:srgbClr val="969696"/>
          </a:solidFill>
          <a:ln w="9525">
            <a:miter lim="800000"/>
            <a:headEnd/>
            <a:tailEnd/>
          </a:ln>
          <a:scene3d>
            <a:camera prst="legacyObliqueBottomLeft"/>
            <a:lightRig rig="legacyFlat3" dir="t"/>
          </a:scene3d>
          <a:sp3d extrusionH="430200" contourW="12700" prstMaterial="legacyMatte">
            <a:bevelT w="13500" h="13500" prst="angle"/>
            <a:bevelB w="13500" h="13500" prst="angle"/>
            <a:extrusionClr>
              <a:srgbClr val="969696"/>
            </a:extrusionClr>
            <a:contourClr>
              <a:srgbClr val="969696"/>
            </a:contourClr>
          </a:sp3d>
        </p:spPr>
        <p:txBody>
          <a:bodyPr wrap="none" anchor="ctr">
            <a:flatTx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zh-CN" sz="1800">
              <a:ea typeface="宋体" charset="-122"/>
            </a:endParaRPr>
          </a:p>
        </p:txBody>
      </p:sp>
      <p:sp>
        <p:nvSpPr>
          <p:cNvPr id="9" name="AutoShape 10"/>
          <p:cNvSpPr>
            <a:spLocks noChangeArrowheads="1"/>
          </p:cNvSpPr>
          <p:nvPr/>
        </p:nvSpPr>
        <p:spPr bwMode="auto">
          <a:xfrm rot="-992687">
            <a:off x="1796286" y="2765187"/>
            <a:ext cx="171450" cy="228600"/>
          </a:xfrm>
          <a:prstGeom prst="downArrow">
            <a:avLst>
              <a:gd name="adj1" fmla="val 50000"/>
              <a:gd name="adj2" fmla="val 33333"/>
            </a:avLst>
          </a:prstGeom>
          <a:solidFill>
            <a:srgbClr val="FFCC00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81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zh-CN" sz="1800">
              <a:ea typeface="宋体" charset="-122"/>
            </a:endParaRPr>
          </a:p>
        </p:txBody>
      </p:sp>
      <p:sp>
        <p:nvSpPr>
          <p:cNvPr id="10" name="AutoShape 11"/>
          <p:cNvSpPr>
            <a:spLocks noChangeArrowheads="1"/>
          </p:cNvSpPr>
          <p:nvPr/>
        </p:nvSpPr>
        <p:spPr bwMode="auto">
          <a:xfrm rot="-992687">
            <a:off x="4139436" y="2765187"/>
            <a:ext cx="171450" cy="228600"/>
          </a:xfrm>
          <a:prstGeom prst="downArrow">
            <a:avLst>
              <a:gd name="adj1" fmla="val 50000"/>
              <a:gd name="adj2" fmla="val 33333"/>
            </a:avLst>
          </a:prstGeom>
          <a:solidFill>
            <a:srgbClr val="FFCC00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81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zh-CN" sz="1800">
              <a:ea typeface="宋体" charset="-122"/>
            </a:endParaRPr>
          </a:p>
        </p:txBody>
      </p:sp>
      <p:sp>
        <p:nvSpPr>
          <p:cNvPr id="11" name="AutoShape 12"/>
          <p:cNvSpPr>
            <a:spLocks noChangeArrowheads="1"/>
          </p:cNvSpPr>
          <p:nvPr/>
        </p:nvSpPr>
        <p:spPr bwMode="auto">
          <a:xfrm rot="-992687">
            <a:off x="6461155" y="2765187"/>
            <a:ext cx="171450" cy="228600"/>
          </a:xfrm>
          <a:prstGeom prst="downArrow">
            <a:avLst>
              <a:gd name="adj1" fmla="val 50000"/>
              <a:gd name="adj2" fmla="val 33333"/>
            </a:avLst>
          </a:prstGeom>
          <a:solidFill>
            <a:srgbClr val="FFCC00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81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zh-CN" sz="1800">
              <a:ea typeface="宋体" charset="-122"/>
            </a:endParaRPr>
          </a:p>
        </p:txBody>
      </p:sp>
      <p:sp>
        <p:nvSpPr>
          <p:cNvPr id="12" name="AutoShape 13"/>
          <p:cNvSpPr>
            <a:spLocks noChangeArrowheads="1"/>
          </p:cNvSpPr>
          <p:nvPr/>
        </p:nvSpPr>
        <p:spPr bwMode="auto">
          <a:xfrm rot="992687" flipH="1">
            <a:off x="2539236" y="2765187"/>
            <a:ext cx="171450" cy="228600"/>
          </a:xfrm>
          <a:prstGeom prst="downArrow">
            <a:avLst>
              <a:gd name="adj1" fmla="val 50000"/>
              <a:gd name="adj2" fmla="val 33333"/>
            </a:avLst>
          </a:prstGeom>
          <a:solidFill>
            <a:srgbClr val="FFCC00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81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zh-CN" sz="1800">
              <a:ea typeface="宋体" charset="-122"/>
            </a:endParaRPr>
          </a:p>
        </p:txBody>
      </p:sp>
      <p:sp>
        <p:nvSpPr>
          <p:cNvPr id="13" name="AutoShape 14"/>
          <p:cNvSpPr>
            <a:spLocks noChangeArrowheads="1"/>
          </p:cNvSpPr>
          <p:nvPr/>
        </p:nvSpPr>
        <p:spPr bwMode="auto">
          <a:xfrm rot="992687" flipH="1">
            <a:off x="4964540" y="2765187"/>
            <a:ext cx="171450" cy="228600"/>
          </a:xfrm>
          <a:prstGeom prst="downArrow">
            <a:avLst>
              <a:gd name="adj1" fmla="val 50000"/>
              <a:gd name="adj2" fmla="val 33333"/>
            </a:avLst>
          </a:prstGeom>
          <a:solidFill>
            <a:srgbClr val="FFCC00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81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zh-CN" sz="1800">
              <a:ea typeface="宋体" charset="-122"/>
            </a:endParaRPr>
          </a:p>
        </p:txBody>
      </p:sp>
      <p:sp>
        <p:nvSpPr>
          <p:cNvPr id="14" name="AutoShape 15"/>
          <p:cNvSpPr>
            <a:spLocks noChangeArrowheads="1"/>
          </p:cNvSpPr>
          <p:nvPr/>
        </p:nvSpPr>
        <p:spPr bwMode="auto">
          <a:xfrm rot="992687" flipH="1">
            <a:off x="7204105" y="2765187"/>
            <a:ext cx="171450" cy="228600"/>
          </a:xfrm>
          <a:prstGeom prst="downArrow">
            <a:avLst>
              <a:gd name="adj1" fmla="val 50000"/>
              <a:gd name="adj2" fmla="val 33333"/>
            </a:avLst>
          </a:prstGeom>
          <a:solidFill>
            <a:srgbClr val="FFCC00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81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zh-CN" sz="1800">
              <a:ea typeface="宋体" charset="-122"/>
            </a:endParaRPr>
          </a:p>
        </p:txBody>
      </p:sp>
      <p:sp>
        <p:nvSpPr>
          <p:cNvPr id="15" name="Text Box 16"/>
          <p:cNvSpPr txBox="1">
            <a:spLocks noChangeArrowheads="1"/>
          </p:cNvSpPr>
          <p:nvPr/>
        </p:nvSpPr>
        <p:spPr bwMode="auto">
          <a:xfrm>
            <a:off x="1903443" y="4501118"/>
            <a:ext cx="58862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>
                <a:ea typeface="宋体" charset="-122"/>
              </a:rPr>
              <a:t>0.23</a:t>
            </a:r>
          </a:p>
        </p:txBody>
      </p:sp>
      <p:sp>
        <p:nvSpPr>
          <p:cNvPr id="16" name="AutoShape 17"/>
          <p:cNvSpPr>
            <a:spLocks noChangeArrowheads="1"/>
          </p:cNvSpPr>
          <p:nvPr/>
        </p:nvSpPr>
        <p:spPr bwMode="auto">
          <a:xfrm rot="21550572" flipH="1">
            <a:off x="2010599" y="4336812"/>
            <a:ext cx="171450" cy="171450"/>
          </a:xfrm>
          <a:prstGeom prst="downArrow">
            <a:avLst>
              <a:gd name="adj1" fmla="val 50000"/>
              <a:gd name="adj2" fmla="val 25000"/>
            </a:avLst>
          </a:prstGeom>
          <a:solidFill>
            <a:srgbClr val="FFCC00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81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zh-CN" sz="1800">
              <a:ea typeface="宋体" charset="-122"/>
            </a:endParaRPr>
          </a:p>
        </p:txBody>
      </p:sp>
      <p:sp>
        <p:nvSpPr>
          <p:cNvPr id="17" name="Text Box 18"/>
          <p:cNvSpPr txBox="1">
            <a:spLocks noChangeArrowheads="1"/>
          </p:cNvSpPr>
          <p:nvPr/>
        </p:nvSpPr>
        <p:spPr bwMode="auto">
          <a:xfrm>
            <a:off x="4381133" y="4501118"/>
            <a:ext cx="30008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>
                <a:ea typeface="宋体" charset="-122"/>
              </a:rPr>
              <a:t>3</a:t>
            </a:r>
          </a:p>
        </p:txBody>
      </p:sp>
      <p:sp>
        <p:nvSpPr>
          <p:cNvPr id="18" name="AutoShape 19"/>
          <p:cNvSpPr>
            <a:spLocks noChangeArrowheads="1"/>
          </p:cNvSpPr>
          <p:nvPr/>
        </p:nvSpPr>
        <p:spPr bwMode="auto">
          <a:xfrm rot="21550572" flipH="1">
            <a:off x="4410899" y="4336812"/>
            <a:ext cx="171450" cy="171450"/>
          </a:xfrm>
          <a:prstGeom prst="downArrow">
            <a:avLst>
              <a:gd name="adj1" fmla="val 50000"/>
              <a:gd name="adj2" fmla="val 25000"/>
            </a:avLst>
          </a:prstGeom>
          <a:solidFill>
            <a:srgbClr val="FFCC00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81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zh-CN" sz="1800">
              <a:ea typeface="宋体" charset="-122"/>
            </a:endParaRPr>
          </a:p>
        </p:txBody>
      </p:sp>
      <p:sp>
        <p:nvSpPr>
          <p:cNvPr id="19" name="Text Box 20"/>
          <p:cNvSpPr txBox="1">
            <a:spLocks noChangeArrowheads="1"/>
          </p:cNvSpPr>
          <p:nvPr/>
        </p:nvSpPr>
        <p:spPr bwMode="auto">
          <a:xfrm>
            <a:off x="6532593" y="4501118"/>
            <a:ext cx="70403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>
                <a:ea typeface="宋体" charset="-122"/>
              </a:rPr>
              <a:t>342.7</a:t>
            </a:r>
          </a:p>
        </p:txBody>
      </p:sp>
      <p:sp>
        <p:nvSpPr>
          <p:cNvPr id="20" name="AutoShape 21"/>
          <p:cNvSpPr>
            <a:spLocks noChangeArrowheads="1"/>
          </p:cNvSpPr>
          <p:nvPr/>
        </p:nvSpPr>
        <p:spPr bwMode="auto">
          <a:xfrm rot="21550572" flipH="1">
            <a:off x="6732617" y="4336812"/>
            <a:ext cx="171450" cy="171450"/>
          </a:xfrm>
          <a:prstGeom prst="downArrow">
            <a:avLst>
              <a:gd name="adj1" fmla="val 50000"/>
              <a:gd name="adj2" fmla="val 25000"/>
            </a:avLst>
          </a:prstGeom>
          <a:solidFill>
            <a:srgbClr val="FFCC00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81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zh-CN" sz="1800">
              <a:ea typeface="宋体" charset="-122"/>
            </a:endParaRPr>
          </a:p>
        </p:txBody>
      </p:sp>
      <p:sp>
        <p:nvSpPr>
          <p:cNvPr id="21" name="Text Box 22"/>
          <p:cNvSpPr txBox="1">
            <a:spLocks noChangeArrowheads="1"/>
          </p:cNvSpPr>
          <p:nvPr/>
        </p:nvSpPr>
        <p:spPr bwMode="auto">
          <a:xfrm>
            <a:off x="3682237" y="2273459"/>
            <a:ext cx="994183" cy="415498"/>
          </a:xfrm>
          <a:prstGeom prst="rect">
            <a:avLst/>
          </a:prstGeom>
          <a:solidFill>
            <a:srgbClr val="EAEAE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100" b="1">
                <a:latin typeface="Courier New" charset="0"/>
                <a:ea typeface="宋体" charset="-122"/>
              </a:rPr>
              <a:t>Kasun</a:t>
            </a:r>
          </a:p>
        </p:txBody>
      </p:sp>
      <p:sp>
        <p:nvSpPr>
          <p:cNvPr id="22" name="Text Box 23"/>
          <p:cNvSpPr txBox="1">
            <a:spLocks noChangeArrowheads="1"/>
          </p:cNvSpPr>
          <p:nvPr/>
        </p:nvSpPr>
        <p:spPr bwMode="auto">
          <a:xfrm>
            <a:off x="4707365" y="2273459"/>
            <a:ext cx="994183" cy="415498"/>
          </a:xfrm>
          <a:prstGeom prst="rect">
            <a:avLst/>
          </a:prstGeom>
          <a:solidFill>
            <a:srgbClr val="EAEAE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100" b="1">
                <a:latin typeface="Courier New" charset="0"/>
                <a:ea typeface="宋体" charset="-122"/>
              </a:rPr>
              <a:t>Kiosn</a:t>
            </a:r>
          </a:p>
        </p:txBody>
      </p:sp>
      <p:pic>
        <p:nvPicPr>
          <p:cNvPr id="23" name="Picture 2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5374" y="1757918"/>
            <a:ext cx="950119" cy="9501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2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1205" y="1757918"/>
            <a:ext cx="950119" cy="9501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51221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聚类：</a:t>
            </a:r>
            <a:r>
              <a:rPr lang="en-US" altLang="zh-CN" dirty="0"/>
              <a:t>k-means</a:t>
            </a:r>
            <a:r>
              <a:rPr lang="zh-CN" altLang="en-US" dirty="0"/>
              <a:t>、</a:t>
            </a:r>
            <a:r>
              <a:rPr lang="en-US" altLang="zh-CN" dirty="0"/>
              <a:t>GMM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距离度量函数</a:t>
            </a:r>
            <a:endParaRPr kumimoji="1" lang="en-US" altLang="zh-CN" dirty="0"/>
          </a:p>
        </p:txBody>
      </p:sp>
      <p:pic>
        <p:nvPicPr>
          <p:cNvPr id="5" name="图片 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24"/>
          <a:stretch/>
        </p:blipFill>
        <p:spPr bwMode="auto">
          <a:xfrm>
            <a:off x="602671" y="1583724"/>
            <a:ext cx="4444013" cy="29155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矩形 4"/>
          <p:cNvSpPr>
            <a:spLocks noChangeArrowheads="1"/>
          </p:cNvSpPr>
          <p:nvPr/>
        </p:nvSpPr>
        <p:spPr bwMode="auto">
          <a:xfrm>
            <a:off x="3853327" y="3599738"/>
            <a:ext cx="1338828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1"/>
            </a:solidFill>
          </a:ln>
          <a:extLst/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1800" dirty="0">
                <a:solidFill>
                  <a:srgbClr val="CC0000"/>
                </a:solidFill>
                <a:latin typeface="Arial" charset="0"/>
                <a:ea typeface="宋体" charset="-122"/>
              </a:rPr>
              <a:t>闵可夫斯基</a:t>
            </a:r>
            <a:endParaRPr lang="zh-CN" altLang="en-US" sz="1800" dirty="0">
              <a:ea typeface="宋体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6012400" y="1682231"/>
                <a:ext cx="2674400" cy="235474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1600" dirty="0">
                    <a:solidFill>
                      <a:srgbClr val="C00000"/>
                    </a:solidFill>
                    <a:latin typeface="Helvetica Neue" charset="0"/>
                  </a:rPr>
                  <a:t>请计算</a:t>
                </a:r>
                <a:r>
                  <a:rPr lang="en-US" altLang="zh-CN" sz="1600" dirty="0">
                    <a:solidFill>
                      <a:srgbClr val="C00000"/>
                    </a:solidFill>
                    <a:latin typeface="Calibri" charset="0"/>
                    <a:ea typeface="Calibri" charset="0"/>
                    <a:cs typeface="Calibri" charset="0"/>
                  </a:rPr>
                  <a:t>(1,1)</a:t>
                </a:r>
                <a:r>
                  <a:rPr lang="zh-CN" altLang="en-US" sz="1600" dirty="0">
                    <a:solidFill>
                      <a:srgbClr val="C00000"/>
                    </a:solidFill>
                    <a:latin typeface="Helvetica Neue" charset="0"/>
                  </a:rPr>
                  <a:t>与</a:t>
                </a:r>
                <a:r>
                  <a:rPr lang="en-US" altLang="zh-CN" sz="1600" dirty="0">
                    <a:solidFill>
                      <a:srgbClr val="C00000"/>
                    </a:solidFill>
                    <a:latin typeface="Calibri" charset="0"/>
                    <a:ea typeface="Calibri" charset="0"/>
                    <a:cs typeface="Calibri" charset="0"/>
                  </a:rPr>
                  <a:t>(3,3)</a:t>
                </a:r>
                <a:r>
                  <a:rPr lang="zh-CN" altLang="en-US" sz="1600" dirty="0">
                    <a:solidFill>
                      <a:srgbClr val="C00000"/>
                    </a:solidFill>
                    <a:latin typeface="Helvetica Neue" charset="0"/>
                  </a:rPr>
                  <a:t>两个数据点的欧式距离</a:t>
                </a:r>
                <a:endParaRPr lang="en-US" altLang="zh-CN" sz="1600" dirty="0">
                  <a:solidFill>
                    <a:srgbClr val="C00000"/>
                  </a:solidFill>
                  <a:latin typeface="Helvetica Neue" charset="0"/>
                </a:endParaRPr>
              </a:p>
              <a:p>
                <a:pPr marL="342900" indent="-342900">
                  <a:buAutoNum type="alphaUcPeriod"/>
                </a:pPr>
                <a14:m>
                  <m:oMath xmlns:m="http://schemas.openxmlformats.org/officeDocument/2006/math">
                    <m:r>
                      <a:rPr lang="en-US" altLang="zh-CN" sz="1600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4</m:t>
                    </m:r>
                  </m:oMath>
                </a14:m>
                <a:endParaRPr lang="en-US" altLang="zh-CN" sz="1600" dirty="0">
                  <a:solidFill>
                    <a:srgbClr val="C00000"/>
                  </a:solidFill>
                  <a:latin typeface="Helvetica Neue" charset="0"/>
                </a:endParaRPr>
              </a:p>
              <a:p>
                <a:pPr marL="342900" indent="-342900">
                  <a:buAutoNum type="alphaUcPeriod"/>
                </a:pP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altLang="zh-CN" sz="16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zh-CN" sz="16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8</m:t>
                        </m:r>
                      </m:e>
                    </m:rad>
                  </m:oMath>
                </a14:m>
                <a:endParaRPr lang="en-US" altLang="zh-CN" sz="1600" dirty="0">
                  <a:solidFill>
                    <a:srgbClr val="C00000"/>
                  </a:solidFill>
                  <a:latin typeface="Helvetica Neue" charset="0"/>
                </a:endParaRPr>
              </a:p>
              <a:p>
                <a:pPr marL="342900" indent="-342900">
                  <a:buAutoNum type="alphaUcPeriod"/>
                </a:pPr>
                <a:endParaRPr lang="en-US" altLang="zh-CN" sz="1600" dirty="0">
                  <a:solidFill>
                    <a:srgbClr val="C00000"/>
                  </a:solidFill>
                  <a:latin typeface="Helvetica Neue" charset="0"/>
                </a:endParaRPr>
              </a:p>
              <a:p>
                <a:r>
                  <a:rPr lang="zh-CN" altLang="en-US" sz="1600" dirty="0">
                    <a:solidFill>
                      <a:srgbClr val="C00000"/>
                    </a:solidFill>
                    <a:latin typeface="Helvetica Neue" charset="0"/>
                  </a:rPr>
                  <a:t>请计算</a:t>
                </a:r>
                <a:r>
                  <a:rPr lang="en-US" altLang="zh-CN" sz="1600" dirty="0">
                    <a:solidFill>
                      <a:srgbClr val="C00000"/>
                    </a:solidFill>
                    <a:latin typeface="Calibri" charset="0"/>
                    <a:ea typeface="Calibri" charset="0"/>
                    <a:cs typeface="Calibri" charset="0"/>
                  </a:rPr>
                  <a:t>(1,1)</a:t>
                </a:r>
                <a:r>
                  <a:rPr lang="zh-CN" altLang="en-US" sz="1600" dirty="0">
                    <a:solidFill>
                      <a:srgbClr val="C00000"/>
                    </a:solidFill>
                    <a:latin typeface="Helvetica Neue" charset="0"/>
                  </a:rPr>
                  <a:t>与</a:t>
                </a:r>
                <a:r>
                  <a:rPr lang="en-US" altLang="zh-CN" sz="1600" dirty="0">
                    <a:solidFill>
                      <a:srgbClr val="C00000"/>
                    </a:solidFill>
                    <a:latin typeface="Calibri" charset="0"/>
                    <a:ea typeface="Calibri" charset="0"/>
                    <a:cs typeface="Calibri" charset="0"/>
                  </a:rPr>
                  <a:t>(3,3)</a:t>
                </a:r>
                <a:r>
                  <a:rPr lang="zh-CN" altLang="en-US" sz="1600" dirty="0">
                    <a:solidFill>
                      <a:srgbClr val="C00000"/>
                    </a:solidFill>
                    <a:latin typeface="Helvetica Neue" charset="0"/>
                  </a:rPr>
                  <a:t>两个数据点的曼哈顿距离</a:t>
                </a:r>
                <a:endParaRPr lang="en-US" altLang="zh-CN" sz="1600" dirty="0">
                  <a:solidFill>
                    <a:srgbClr val="C00000"/>
                  </a:solidFill>
                  <a:latin typeface="Helvetica Neue" charset="0"/>
                </a:endParaRPr>
              </a:p>
              <a:p>
                <a:pPr marL="342900" indent="-342900">
                  <a:buAutoNum type="alphaUcPeriod"/>
                </a:pPr>
                <a14:m>
                  <m:oMath xmlns:m="http://schemas.openxmlformats.org/officeDocument/2006/math">
                    <m:r>
                      <a:rPr lang="en-US" altLang="zh-CN" sz="1600" i="1">
                        <a:solidFill>
                          <a:srgbClr val="C00000"/>
                        </a:solidFill>
                        <a:latin typeface="Cambria Math" charset="0"/>
                      </a:rPr>
                      <m:t>4</m:t>
                    </m:r>
                  </m:oMath>
                </a14:m>
                <a:endParaRPr lang="en-US" altLang="zh-CN" sz="1600" dirty="0">
                  <a:solidFill>
                    <a:srgbClr val="C00000"/>
                  </a:solidFill>
                  <a:latin typeface="Helvetica Neue" charset="0"/>
                </a:endParaRPr>
              </a:p>
              <a:p>
                <a:pPr marL="342900" indent="-342900">
                  <a:buAutoNum type="alphaUcPeriod"/>
                </a:pP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altLang="zh-CN" sz="1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zh-CN" sz="16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8</m:t>
                        </m:r>
                      </m:e>
                    </m:rad>
                  </m:oMath>
                </a14:m>
                <a:endParaRPr lang="en-US" altLang="zh-CN" sz="1600" dirty="0">
                  <a:solidFill>
                    <a:srgbClr val="C00000"/>
                  </a:solidFill>
                  <a:latin typeface="Helvetica Neue" charset="0"/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2400" y="1682231"/>
                <a:ext cx="2674400" cy="2354747"/>
              </a:xfrm>
              <a:prstGeom prst="rect">
                <a:avLst/>
              </a:prstGeom>
              <a:blipFill>
                <a:blip r:embed="rId3"/>
                <a:stretch>
                  <a:fillRect l="-1139" t="-1295" b="-20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/>
          <p:cNvSpPr/>
          <p:nvPr/>
        </p:nvSpPr>
        <p:spPr>
          <a:xfrm>
            <a:off x="5466447" y="1690466"/>
            <a:ext cx="64312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000000"/>
                </a:solidFill>
                <a:latin typeface="Helvetica Neue" charset="0"/>
              </a:rPr>
              <a:t>🔔</a:t>
            </a:r>
            <a:r>
              <a:rPr lang="zh-CN" altLang="en-US" sz="2800" dirty="0">
                <a:solidFill>
                  <a:srgbClr val="000000"/>
                </a:solidFill>
                <a:latin typeface="Helvetica Neue" charset="0"/>
              </a:rPr>
              <a:t>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31676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聚类：</a:t>
            </a:r>
            <a:r>
              <a:rPr lang="en-US" altLang="zh-CN" dirty="0"/>
              <a:t>k-means</a:t>
            </a:r>
            <a:r>
              <a:rPr lang="zh-CN" altLang="en-US" dirty="0"/>
              <a:t>、</a:t>
            </a:r>
            <a:r>
              <a:rPr lang="en-US" altLang="zh-CN" dirty="0"/>
              <a:t>GMM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距离度量函数</a:t>
            </a:r>
            <a:endParaRPr kumimoji="1" lang="en-US" altLang="zh-CN" dirty="0"/>
          </a:p>
        </p:txBody>
      </p:sp>
      <p:pic>
        <p:nvPicPr>
          <p:cNvPr id="5" name="图片 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24"/>
          <a:stretch/>
        </p:blipFill>
        <p:spPr bwMode="auto">
          <a:xfrm>
            <a:off x="602671" y="1583724"/>
            <a:ext cx="4444013" cy="29155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6012400" y="1682231"/>
                <a:ext cx="2674400" cy="235474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1600" dirty="0">
                    <a:solidFill>
                      <a:srgbClr val="C00000"/>
                    </a:solidFill>
                    <a:latin typeface="Helvetica Neue" charset="0"/>
                  </a:rPr>
                  <a:t>请计算</a:t>
                </a:r>
                <a:r>
                  <a:rPr lang="en-US" altLang="zh-CN" sz="1600" dirty="0">
                    <a:solidFill>
                      <a:srgbClr val="C00000"/>
                    </a:solidFill>
                    <a:latin typeface="Calibri" charset="0"/>
                    <a:ea typeface="Calibri" charset="0"/>
                    <a:cs typeface="Calibri" charset="0"/>
                  </a:rPr>
                  <a:t>(1,1)</a:t>
                </a:r>
                <a:r>
                  <a:rPr lang="zh-CN" altLang="en-US" sz="1600" dirty="0">
                    <a:solidFill>
                      <a:srgbClr val="C00000"/>
                    </a:solidFill>
                    <a:latin typeface="Helvetica Neue" charset="0"/>
                  </a:rPr>
                  <a:t>与</a:t>
                </a:r>
                <a:r>
                  <a:rPr lang="en-US" altLang="zh-CN" sz="1600" dirty="0">
                    <a:solidFill>
                      <a:srgbClr val="C00000"/>
                    </a:solidFill>
                    <a:latin typeface="Calibri" charset="0"/>
                    <a:ea typeface="Calibri" charset="0"/>
                    <a:cs typeface="Calibri" charset="0"/>
                  </a:rPr>
                  <a:t>(3,3)</a:t>
                </a:r>
                <a:r>
                  <a:rPr lang="zh-CN" altLang="en-US" sz="1600" dirty="0">
                    <a:solidFill>
                      <a:srgbClr val="C00000"/>
                    </a:solidFill>
                    <a:latin typeface="Helvetica Neue" charset="0"/>
                  </a:rPr>
                  <a:t>两个数据点的欧式距离</a:t>
                </a:r>
                <a:endParaRPr lang="en-US" altLang="zh-CN" sz="1600" dirty="0">
                  <a:solidFill>
                    <a:srgbClr val="C00000"/>
                  </a:solidFill>
                  <a:latin typeface="Helvetica Neue" charset="0"/>
                </a:endParaRPr>
              </a:p>
              <a:p>
                <a:pPr marL="342900" indent="-342900">
                  <a:buAutoNum type="alphaUcPeriod"/>
                </a:pPr>
                <a14:m>
                  <m:oMath xmlns:m="http://schemas.openxmlformats.org/officeDocument/2006/math">
                    <m:r>
                      <a:rPr lang="en-US" altLang="zh-CN" sz="1600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4</m:t>
                    </m:r>
                  </m:oMath>
                </a14:m>
                <a:endParaRPr lang="en-US" altLang="zh-CN" sz="1600" dirty="0">
                  <a:solidFill>
                    <a:srgbClr val="C00000"/>
                  </a:solidFill>
                  <a:latin typeface="Helvetica Neue" charset="0"/>
                </a:endParaRPr>
              </a:p>
              <a:p>
                <a:pPr marL="342900" indent="-342900">
                  <a:buAutoNum type="alphaUcPeriod"/>
                </a:pP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altLang="zh-CN" sz="16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zh-CN" sz="16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8</m:t>
                        </m:r>
                      </m:e>
                    </m:rad>
                  </m:oMath>
                </a14:m>
                <a:endParaRPr lang="en-US" altLang="zh-CN" sz="1600" dirty="0">
                  <a:solidFill>
                    <a:srgbClr val="C00000"/>
                  </a:solidFill>
                  <a:latin typeface="Helvetica Neue" charset="0"/>
                </a:endParaRPr>
              </a:p>
              <a:p>
                <a:pPr marL="342900" indent="-342900">
                  <a:buAutoNum type="alphaUcPeriod"/>
                </a:pPr>
                <a:endParaRPr lang="en-US" altLang="zh-CN" sz="1600" dirty="0">
                  <a:solidFill>
                    <a:srgbClr val="C00000"/>
                  </a:solidFill>
                  <a:latin typeface="Helvetica Neue" charset="0"/>
                </a:endParaRPr>
              </a:p>
              <a:p>
                <a:r>
                  <a:rPr lang="zh-CN" altLang="en-US" sz="1600" dirty="0">
                    <a:solidFill>
                      <a:srgbClr val="C00000"/>
                    </a:solidFill>
                    <a:latin typeface="Helvetica Neue" charset="0"/>
                  </a:rPr>
                  <a:t>请计算</a:t>
                </a:r>
                <a:r>
                  <a:rPr lang="en-US" altLang="zh-CN" sz="1600" dirty="0">
                    <a:solidFill>
                      <a:srgbClr val="C00000"/>
                    </a:solidFill>
                    <a:latin typeface="Calibri" charset="0"/>
                    <a:ea typeface="Calibri" charset="0"/>
                    <a:cs typeface="Calibri" charset="0"/>
                  </a:rPr>
                  <a:t>(1,1)</a:t>
                </a:r>
                <a:r>
                  <a:rPr lang="zh-CN" altLang="en-US" sz="1600" dirty="0">
                    <a:solidFill>
                      <a:srgbClr val="C00000"/>
                    </a:solidFill>
                    <a:latin typeface="Helvetica Neue" charset="0"/>
                  </a:rPr>
                  <a:t>与</a:t>
                </a:r>
                <a:r>
                  <a:rPr lang="en-US" altLang="zh-CN" sz="1600" dirty="0">
                    <a:solidFill>
                      <a:srgbClr val="C00000"/>
                    </a:solidFill>
                    <a:latin typeface="Calibri" charset="0"/>
                    <a:ea typeface="Calibri" charset="0"/>
                    <a:cs typeface="Calibri" charset="0"/>
                  </a:rPr>
                  <a:t>(3,3)</a:t>
                </a:r>
                <a:r>
                  <a:rPr lang="zh-CN" altLang="en-US" sz="1600" dirty="0">
                    <a:solidFill>
                      <a:srgbClr val="C00000"/>
                    </a:solidFill>
                    <a:latin typeface="Helvetica Neue" charset="0"/>
                  </a:rPr>
                  <a:t>两个数据点的曼哈顿距离</a:t>
                </a:r>
                <a:endParaRPr lang="en-US" altLang="zh-CN" sz="1600" dirty="0">
                  <a:solidFill>
                    <a:srgbClr val="C00000"/>
                  </a:solidFill>
                  <a:latin typeface="Helvetica Neue" charset="0"/>
                </a:endParaRPr>
              </a:p>
              <a:p>
                <a:pPr marL="342900" indent="-342900">
                  <a:buAutoNum type="alphaUcPeriod"/>
                </a:pPr>
                <a14:m>
                  <m:oMath xmlns:m="http://schemas.openxmlformats.org/officeDocument/2006/math">
                    <m:r>
                      <a:rPr lang="en-US" altLang="zh-CN" sz="1600" i="1">
                        <a:solidFill>
                          <a:srgbClr val="C00000"/>
                        </a:solidFill>
                        <a:latin typeface="Cambria Math" charset="0"/>
                      </a:rPr>
                      <m:t>4</m:t>
                    </m:r>
                  </m:oMath>
                </a14:m>
                <a:endParaRPr lang="en-US" altLang="zh-CN" sz="1600" dirty="0">
                  <a:solidFill>
                    <a:srgbClr val="C00000"/>
                  </a:solidFill>
                  <a:latin typeface="Helvetica Neue" charset="0"/>
                </a:endParaRPr>
              </a:p>
              <a:p>
                <a:pPr marL="342900" indent="-342900">
                  <a:buAutoNum type="alphaUcPeriod"/>
                </a:pP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altLang="zh-CN" sz="1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zh-CN" sz="16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8</m:t>
                        </m:r>
                      </m:e>
                    </m:rad>
                  </m:oMath>
                </a14:m>
                <a:endParaRPr lang="en-US" altLang="zh-CN" sz="1600" dirty="0">
                  <a:solidFill>
                    <a:srgbClr val="C00000"/>
                  </a:solidFill>
                  <a:latin typeface="Helvetica Neue" charset="0"/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2400" y="1682231"/>
                <a:ext cx="2674400" cy="2354747"/>
              </a:xfrm>
              <a:prstGeom prst="rect">
                <a:avLst/>
              </a:prstGeom>
              <a:blipFill>
                <a:blip r:embed="rId3"/>
                <a:stretch>
                  <a:fillRect l="-1139" t="-1295" b="-20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/>
          <p:cNvSpPr/>
          <p:nvPr/>
        </p:nvSpPr>
        <p:spPr>
          <a:xfrm>
            <a:off x="5466447" y="1690466"/>
            <a:ext cx="64312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000000"/>
                </a:solidFill>
                <a:latin typeface="Helvetica Neue" charset="0"/>
              </a:rPr>
              <a:t>🔔</a:t>
            </a:r>
            <a:r>
              <a:rPr lang="zh-CN" altLang="en-US" sz="2800" dirty="0">
                <a:solidFill>
                  <a:srgbClr val="000000"/>
                </a:solidFill>
                <a:latin typeface="Helvetica Neue" charset="0"/>
              </a:rPr>
              <a:t> </a:t>
            </a:r>
            <a:endParaRPr lang="en-US" sz="2800" dirty="0"/>
          </a:p>
        </p:txBody>
      </p:sp>
      <p:sp>
        <p:nvSpPr>
          <p:cNvPr id="9" name="圆角矩形 8"/>
          <p:cNvSpPr/>
          <p:nvPr/>
        </p:nvSpPr>
        <p:spPr>
          <a:xfrm>
            <a:off x="6012400" y="2455718"/>
            <a:ext cx="914873" cy="356755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圆角矩形 9"/>
          <p:cNvSpPr/>
          <p:nvPr/>
        </p:nvSpPr>
        <p:spPr>
          <a:xfrm>
            <a:off x="5951868" y="3407582"/>
            <a:ext cx="914873" cy="356755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4">
            <a:extLst>
              <a:ext uri="{FF2B5EF4-FFF2-40B4-BE49-F238E27FC236}">
                <a16:creationId xmlns:a16="http://schemas.microsoft.com/office/drawing/2014/main" id="{C69A2DC6-E952-4F25-A33F-04EDF21E30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3327" y="3599738"/>
            <a:ext cx="1338828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1"/>
            </a:solidFill>
          </a:ln>
          <a:extLst/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1800" dirty="0">
                <a:solidFill>
                  <a:srgbClr val="CC0000"/>
                </a:solidFill>
                <a:latin typeface="Arial" charset="0"/>
                <a:ea typeface="宋体" charset="-122"/>
              </a:rPr>
              <a:t>闵可夫斯基</a:t>
            </a:r>
            <a:endParaRPr lang="zh-CN" altLang="en-US" sz="1800" dirty="0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33024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pause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kumimoji="1" lang="en-US" altLang="zh-CN" dirty="0"/>
          </a:p>
        </p:txBody>
      </p:sp>
      <p:pic>
        <p:nvPicPr>
          <p:cNvPr id="5" name="Picture 4" descr="https://gimg2.baidu.com/image_search/src=http%3A%2F%2Fpic.51yuansu.com%2Fpic3%2Fcover%2F03%2F46%2F97%2F5bab68eb6b4a1_610.jpg&amp;refer=http%3A%2F%2Fpic.51yuansu.com&amp;app=2002&amp;size=f9999,10000&amp;q=a80&amp;n=0&amp;g=0n&amp;fmt=jpeg?sec=1636806551&amp;t=fce412286299fb8c7d98cdbcbd681ecd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182" y="819150"/>
            <a:ext cx="3926897" cy="4004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2472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3779912" cy="4853940"/>
          </a:xfrm>
          <a:prstGeom prst="rect">
            <a:avLst/>
          </a:prstGeom>
          <a:solidFill>
            <a:srgbClr val="1A3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995935" y="157880"/>
            <a:ext cx="37876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提纲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92101" y="3053758"/>
            <a:ext cx="2697829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聚类：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k-means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GMM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817418" y="581891"/>
            <a:ext cx="2178627" cy="1891145"/>
            <a:chOff x="2262782" y="1446400"/>
            <a:chExt cx="1301106" cy="1301106"/>
          </a:xfrm>
        </p:grpSpPr>
        <p:sp>
          <p:nvSpPr>
            <p:cNvPr id="5" name="椭圆 4"/>
            <p:cNvSpPr/>
            <p:nvPr/>
          </p:nvSpPr>
          <p:spPr>
            <a:xfrm>
              <a:off x="2262782" y="1446400"/>
              <a:ext cx="1301106" cy="13011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KSO_Shape"/>
            <p:cNvSpPr>
              <a:spLocks/>
            </p:cNvSpPr>
            <p:nvPr/>
          </p:nvSpPr>
          <p:spPr bwMode="auto">
            <a:xfrm>
              <a:off x="2523120" y="1821416"/>
              <a:ext cx="836342" cy="574285"/>
            </a:xfrm>
            <a:custGeom>
              <a:avLst/>
              <a:gdLst>
                <a:gd name="T0" fmla="*/ 2147483646 w 112"/>
                <a:gd name="T1" fmla="*/ 2147483646 h 77"/>
                <a:gd name="T2" fmla="*/ 2147483646 w 112"/>
                <a:gd name="T3" fmla="*/ 2147483646 h 77"/>
                <a:gd name="T4" fmla="*/ 2147483646 w 112"/>
                <a:gd name="T5" fmla="*/ 2147483646 h 77"/>
                <a:gd name="T6" fmla="*/ 2147483646 w 112"/>
                <a:gd name="T7" fmla="*/ 2147483646 h 77"/>
                <a:gd name="T8" fmla="*/ 2147483646 w 112"/>
                <a:gd name="T9" fmla="*/ 2147483646 h 77"/>
                <a:gd name="T10" fmla="*/ 0 w 112"/>
                <a:gd name="T11" fmla="*/ 2147483646 h 77"/>
                <a:gd name="T12" fmla="*/ 2147483646 w 112"/>
                <a:gd name="T13" fmla="*/ 2147483646 h 77"/>
                <a:gd name="T14" fmla="*/ 2147483646 w 112"/>
                <a:gd name="T15" fmla="*/ 2147483646 h 77"/>
                <a:gd name="T16" fmla="*/ 2147483646 w 112"/>
                <a:gd name="T17" fmla="*/ 2147483646 h 77"/>
                <a:gd name="T18" fmla="*/ 2147483646 w 112"/>
                <a:gd name="T19" fmla="*/ 2147483646 h 77"/>
                <a:gd name="T20" fmla="*/ 2147483646 w 112"/>
                <a:gd name="T21" fmla="*/ 2147483646 h 77"/>
                <a:gd name="T22" fmla="*/ 2147483646 w 112"/>
                <a:gd name="T23" fmla="*/ 2147483646 h 77"/>
                <a:gd name="T24" fmla="*/ 2147483646 w 112"/>
                <a:gd name="T25" fmla="*/ 2147483646 h 77"/>
                <a:gd name="T26" fmla="*/ 2147483646 w 112"/>
                <a:gd name="T27" fmla="*/ 2147483646 h 77"/>
                <a:gd name="T28" fmla="*/ 2147483646 w 112"/>
                <a:gd name="T29" fmla="*/ 2147483646 h 77"/>
                <a:gd name="T30" fmla="*/ 2147483646 w 112"/>
                <a:gd name="T31" fmla="*/ 2147483646 h 77"/>
                <a:gd name="T32" fmla="*/ 2147483646 w 112"/>
                <a:gd name="T33" fmla="*/ 2147483646 h 77"/>
                <a:gd name="T34" fmla="*/ 2147483646 w 112"/>
                <a:gd name="T35" fmla="*/ 2147483646 h 77"/>
                <a:gd name="T36" fmla="*/ 2147483646 w 112"/>
                <a:gd name="T37" fmla="*/ 2147483646 h 77"/>
                <a:gd name="T38" fmla="*/ 2147483646 w 112"/>
                <a:gd name="T39" fmla="*/ 2147483646 h 77"/>
                <a:gd name="T40" fmla="*/ 2147483646 w 112"/>
                <a:gd name="T41" fmla="*/ 2147483646 h 77"/>
                <a:gd name="T42" fmla="*/ 2147483646 w 112"/>
                <a:gd name="T43" fmla="*/ 2147483646 h 77"/>
                <a:gd name="T44" fmla="*/ 2147483646 w 112"/>
                <a:gd name="T45" fmla="*/ 2147483646 h 77"/>
                <a:gd name="T46" fmla="*/ 2147483646 w 112"/>
                <a:gd name="T47" fmla="*/ 2147483646 h 77"/>
                <a:gd name="T48" fmla="*/ 2147483646 w 112"/>
                <a:gd name="T49" fmla="*/ 2147483646 h 77"/>
                <a:gd name="T50" fmla="*/ 2147483646 w 112"/>
                <a:gd name="T51" fmla="*/ 2147483646 h 77"/>
                <a:gd name="T52" fmla="*/ 2147483646 w 112"/>
                <a:gd name="T53" fmla="*/ 2147483646 h 77"/>
                <a:gd name="T54" fmla="*/ 2147483646 w 112"/>
                <a:gd name="T55" fmla="*/ 2147483646 h 77"/>
                <a:gd name="T56" fmla="*/ 2147483646 w 112"/>
                <a:gd name="T57" fmla="*/ 2147483646 h 77"/>
                <a:gd name="T58" fmla="*/ 2147483646 w 112"/>
                <a:gd name="T59" fmla="*/ 2147483646 h 77"/>
                <a:gd name="T60" fmla="*/ 2147483646 w 112"/>
                <a:gd name="T61" fmla="*/ 2147483646 h 77"/>
                <a:gd name="T62" fmla="*/ 2147483646 w 112"/>
                <a:gd name="T63" fmla="*/ 2147483646 h 77"/>
                <a:gd name="T64" fmla="*/ 2147483646 w 112"/>
                <a:gd name="T65" fmla="*/ 2147483646 h 77"/>
                <a:gd name="T66" fmla="*/ 2147483646 w 112"/>
                <a:gd name="T67" fmla="*/ 2147483646 h 77"/>
                <a:gd name="T68" fmla="*/ 2147483646 w 112"/>
                <a:gd name="T69" fmla="*/ 2147483646 h 77"/>
                <a:gd name="T70" fmla="*/ 2147483646 w 112"/>
                <a:gd name="T71" fmla="*/ 2147483646 h 77"/>
                <a:gd name="T72" fmla="*/ 2147483646 w 112"/>
                <a:gd name="T73" fmla="*/ 2147483646 h 77"/>
                <a:gd name="T74" fmla="*/ 2147483646 w 112"/>
                <a:gd name="T75" fmla="*/ 2147483646 h 77"/>
                <a:gd name="T76" fmla="*/ 2147483646 w 112"/>
                <a:gd name="T77" fmla="*/ 2147483646 h 77"/>
                <a:gd name="T78" fmla="*/ 2147483646 w 112"/>
                <a:gd name="T79" fmla="*/ 2147483646 h 77"/>
                <a:gd name="T80" fmla="*/ 2147483646 w 112"/>
                <a:gd name="T81" fmla="*/ 2147483646 h 77"/>
                <a:gd name="T82" fmla="*/ 2147483646 w 112"/>
                <a:gd name="T83" fmla="*/ 2147483646 h 77"/>
                <a:gd name="T84" fmla="*/ 2147483646 w 112"/>
                <a:gd name="T85" fmla="*/ 2147483646 h 77"/>
                <a:gd name="T86" fmla="*/ 2147483646 w 112"/>
                <a:gd name="T87" fmla="*/ 2147483646 h 77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112" h="77">
                  <a:moveTo>
                    <a:pt x="56" y="0"/>
                  </a:moveTo>
                  <a:cubicBezTo>
                    <a:pt x="62" y="0"/>
                    <a:pt x="66" y="4"/>
                    <a:pt x="66" y="10"/>
                  </a:cubicBezTo>
                  <a:cubicBezTo>
                    <a:pt x="66" y="15"/>
                    <a:pt x="62" y="20"/>
                    <a:pt x="56" y="20"/>
                  </a:cubicBezTo>
                  <a:cubicBezTo>
                    <a:pt x="51" y="20"/>
                    <a:pt x="46" y="15"/>
                    <a:pt x="46" y="10"/>
                  </a:cubicBezTo>
                  <a:cubicBezTo>
                    <a:pt x="46" y="4"/>
                    <a:pt x="51" y="0"/>
                    <a:pt x="56" y="0"/>
                  </a:cubicBezTo>
                  <a:close/>
                  <a:moveTo>
                    <a:pt x="15" y="49"/>
                  </a:moveTo>
                  <a:cubicBezTo>
                    <a:pt x="15" y="66"/>
                    <a:pt x="15" y="66"/>
                    <a:pt x="15" y="66"/>
                  </a:cubicBezTo>
                  <a:cubicBezTo>
                    <a:pt x="10" y="66"/>
                    <a:pt x="10" y="66"/>
                    <a:pt x="10" y="66"/>
                  </a:cubicBezTo>
                  <a:cubicBezTo>
                    <a:pt x="10" y="52"/>
                    <a:pt x="10" y="52"/>
                    <a:pt x="10" y="52"/>
                  </a:cubicBezTo>
                  <a:cubicBezTo>
                    <a:pt x="9" y="52"/>
                    <a:pt x="9" y="52"/>
                    <a:pt x="9" y="52"/>
                  </a:cubicBezTo>
                  <a:cubicBezTo>
                    <a:pt x="9" y="66"/>
                    <a:pt x="9" y="66"/>
                    <a:pt x="9" y="66"/>
                  </a:cubicBezTo>
                  <a:cubicBezTo>
                    <a:pt x="4" y="66"/>
                    <a:pt x="4" y="66"/>
                    <a:pt x="4" y="66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1"/>
                    <a:pt x="1" y="29"/>
                    <a:pt x="4" y="29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3" y="30"/>
                    <a:pt x="13" y="30"/>
                    <a:pt x="13" y="31"/>
                  </a:cubicBezTo>
                  <a:cubicBezTo>
                    <a:pt x="13" y="49"/>
                    <a:pt x="13" y="49"/>
                    <a:pt x="13" y="49"/>
                  </a:cubicBezTo>
                  <a:cubicBezTo>
                    <a:pt x="15" y="49"/>
                    <a:pt x="15" y="49"/>
                    <a:pt x="15" y="49"/>
                  </a:cubicBezTo>
                  <a:close/>
                  <a:moveTo>
                    <a:pt x="10" y="15"/>
                  </a:moveTo>
                  <a:cubicBezTo>
                    <a:pt x="13" y="15"/>
                    <a:pt x="16" y="18"/>
                    <a:pt x="16" y="22"/>
                  </a:cubicBezTo>
                  <a:cubicBezTo>
                    <a:pt x="16" y="23"/>
                    <a:pt x="16" y="24"/>
                    <a:pt x="15" y="25"/>
                  </a:cubicBezTo>
                  <a:cubicBezTo>
                    <a:pt x="15" y="26"/>
                    <a:pt x="15" y="26"/>
                    <a:pt x="14" y="26"/>
                  </a:cubicBezTo>
                  <a:cubicBezTo>
                    <a:pt x="13" y="27"/>
                    <a:pt x="12" y="28"/>
                    <a:pt x="10" y="28"/>
                  </a:cubicBezTo>
                  <a:cubicBezTo>
                    <a:pt x="6" y="28"/>
                    <a:pt x="3" y="25"/>
                    <a:pt x="3" y="22"/>
                  </a:cubicBezTo>
                  <a:cubicBezTo>
                    <a:pt x="3" y="18"/>
                    <a:pt x="6" y="15"/>
                    <a:pt x="10" y="15"/>
                  </a:cubicBezTo>
                  <a:close/>
                  <a:moveTo>
                    <a:pt x="96" y="49"/>
                  </a:moveTo>
                  <a:cubicBezTo>
                    <a:pt x="96" y="66"/>
                    <a:pt x="96" y="66"/>
                    <a:pt x="96" y="66"/>
                  </a:cubicBezTo>
                  <a:cubicBezTo>
                    <a:pt x="101" y="66"/>
                    <a:pt x="101" y="66"/>
                    <a:pt x="101" y="66"/>
                  </a:cubicBezTo>
                  <a:cubicBezTo>
                    <a:pt x="101" y="52"/>
                    <a:pt x="101" y="52"/>
                    <a:pt x="101" y="52"/>
                  </a:cubicBezTo>
                  <a:cubicBezTo>
                    <a:pt x="102" y="52"/>
                    <a:pt x="102" y="52"/>
                    <a:pt x="102" y="52"/>
                  </a:cubicBezTo>
                  <a:cubicBezTo>
                    <a:pt x="102" y="66"/>
                    <a:pt x="102" y="66"/>
                    <a:pt x="102" y="66"/>
                  </a:cubicBezTo>
                  <a:cubicBezTo>
                    <a:pt x="107" y="66"/>
                    <a:pt x="107" y="66"/>
                    <a:pt x="107" y="66"/>
                  </a:cubicBezTo>
                  <a:cubicBezTo>
                    <a:pt x="107" y="49"/>
                    <a:pt x="107" y="49"/>
                    <a:pt x="107" y="49"/>
                  </a:cubicBezTo>
                  <a:cubicBezTo>
                    <a:pt x="107" y="46"/>
                    <a:pt x="107" y="46"/>
                    <a:pt x="107" y="46"/>
                  </a:cubicBezTo>
                  <a:cubicBezTo>
                    <a:pt x="107" y="37"/>
                    <a:pt x="107" y="37"/>
                    <a:pt x="107" y="37"/>
                  </a:cubicBezTo>
                  <a:cubicBezTo>
                    <a:pt x="107" y="37"/>
                    <a:pt x="107" y="37"/>
                    <a:pt x="107" y="37"/>
                  </a:cubicBezTo>
                  <a:cubicBezTo>
                    <a:pt x="107" y="46"/>
                    <a:pt x="107" y="46"/>
                    <a:pt x="107" y="46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2" y="31"/>
                    <a:pt x="110" y="29"/>
                    <a:pt x="107" y="29"/>
                  </a:cubicBezTo>
                  <a:cubicBezTo>
                    <a:pt x="98" y="29"/>
                    <a:pt x="98" y="29"/>
                    <a:pt x="98" y="29"/>
                  </a:cubicBezTo>
                  <a:cubicBezTo>
                    <a:pt x="98" y="30"/>
                    <a:pt x="98" y="30"/>
                    <a:pt x="98" y="31"/>
                  </a:cubicBezTo>
                  <a:cubicBezTo>
                    <a:pt x="98" y="49"/>
                    <a:pt x="98" y="49"/>
                    <a:pt x="98" y="49"/>
                  </a:cubicBezTo>
                  <a:cubicBezTo>
                    <a:pt x="96" y="49"/>
                    <a:pt x="96" y="49"/>
                    <a:pt x="96" y="49"/>
                  </a:cubicBezTo>
                  <a:close/>
                  <a:moveTo>
                    <a:pt x="101" y="15"/>
                  </a:moveTo>
                  <a:cubicBezTo>
                    <a:pt x="98" y="15"/>
                    <a:pt x="95" y="18"/>
                    <a:pt x="95" y="22"/>
                  </a:cubicBezTo>
                  <a:cubicBezTo>
                    <a:pt x="95" y="23"/>
                    <a:pt x="95" y="24"/>
                    <a:pt x="96" y="25"/>
                  </a:cubicBezTo>
                  <a:cubicBezTo>
                    <a:pt x="96" y="26"/>
                    <a:pt x="97" y="26"/>
                    <a:pt x="97" y="26"/>
                  </a:cubicBezTo>
                  <a:cubicBezTo>
                    <a:pt x="98" y="27"/>
                    <a:pt x="100" y="28"/>
                    <a:pt x="101" y="28"/>
                  </a:cubicBezTo>
                  <a:cubicBezTo>
                    <a:pt x="105" y="28"/>
                    <a:pt x="108" y="25"/>
                    <a:pt x="108" y="22"/>
                  </a:cubicBezTo>
                  <a:cubicBezTo>
                    <a:pt x="108" y="18"/>
                    <a:pt x="105" y="15"/>
                    <a:pt x="101" y="15"/>
                  </a:cubicBezTo>
                  <a:close/>
                  <a:moveTo>
                    <a:pt x="75" y="51"/>
                  </a:moveTo>
                  <a:cubicBezTo>
                    <a:pt x="75" y="72"/>
                    <a:pt x="75" y="72"/>
                    <a:pt x="75" y="72"/>
                  </a:cubicBezTo>
                  <a:cubicBezTo>
                    <a:pt x="80" y="72"/>
                    <a:pt x="80" y="72"/>
                    <a:pt x="80" y="72"/>
                  </a:cubicBezTo>
                  <a:cubicBezTo>
                    <a:pt x="80" y="54"/>
                    <a:pt x="80" y="54"/>
                    <a:pt x="80" y="54"/>
                  </a:cubicBezTo>
                  <a:cubicBezTo>
                    <a:pt x="82" y="54"/>
                    <a:pt x="82" y="54"/>
                    <a:pt x="82" y="54"/>
                  </a:cubicBezTo>
                  <a:cubicBezTo>
                    <a:pt x="82" y="72"/>
                    <a:pt x="82" y="72"/>
                    <a:pt x="82" y="72"/>
                  </a:cubicBezTo>
                  <a:cubicBezTo>
                    <a:pt x="87" y="72"/>
                    <a:pt x="87" y="72"/>
                    <a:pt x="87" y="72"/>
                  </a:cubicBezTo>
                  <a:cubicBezTo>
                    <a:pt x="87" y="51"/>
                    <a:pt x="87" y="51"/>
                    <a:pt x="87" y="51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87" y="36"/>
                    <a:pt x="87" y="36"/>
                    <a:pt x="87" y="36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31"/>
                    <a:pt x="94" y="31"/>
                    <a:pt x="94" y="31"/>
                  </a:cubicBezTo>
                  <a:cubicBezTo>
                    <a:pt x="94" y="28"/>
                    <a:pt x="91" y="26"/>
                    <a:pt x="88" y="26"/>
                  </a:cubicBezTo>
                  <a:cubicBezTo>
                    <a:pt x="77" y="26"/>
                    <a:pt x="77" y="26"/>
                    <a:pt x="77" y="26"/>
                  </a:cubicBezTo>
                  <a:cubicBezTo>
                    <a:pt x="77" y="27"/>
                    <a:pt x="77" y="28"/>
                    <a:pt x="77" y="28"/>
                  </a:cubicBezTo>
                  <a:cubicBezTo>
                    <a:pt x="77" y="51"/>
                    <a:pt x="77" y="51"/>
                    <a:pt x="77" y="51"/>
                  </a:cubicBezTo>
                  <a:cubicBezTo>
                    <a:pt x="75" y="51"/>
                    <a:pt x="75" y="51"/>
                    <a:pt x="75" y="51"/>
                  </a:cubicBezTo>
                  <a:close/>
                  <a:moveTo>
                    <a:pt x="65" y="47"/>
                  </a:moveTo>
                  <a:cubicBezTo>
                    <a:pt x="65" y="32"/>
                    <a:pt x="65" y="32"/>
                    <a:pt x="65" y="32"/>
                  </a:cubicBezTo>
                  <a:cubicBezTo>
                    <a:pt x="64" y="32"/>
                    <a:pt x="64" y="32"/>
                    <a:pt x="64" y="32"/>
                  </a:cubicBezTo>
                  <a:cubicBezTo>
                    <a:pt x="64" y="47"/>
                    <a:pt x="64" y="47"/>
                    <a:pt x="64" y="47"/>
                  </a:cubicBezTo>
                  <a:cubicBezTo>
                    <a:pt x="64" y="50"/>
                    <a:pt x="64" y="50"/>
                    <a:pt x="64" y="50"/>
                  </a:cubicBezTo>
                  <a:cubicBezTo>
                    <a:pt x="64" y="77"/>
                    <a:pt x="64" y="77"/>
                    <a:pt x="64" y="77"/>
                  </a:cubicBezTo>
                  <a:cubicBezTo>
                    <a:pt x="57" y="77"/>
                    <a:pt x="57" y="77"/>
                    <a:pt x="57" y="77"/>
                  </a:cubicBezTo>
                  <a:cubicBezTo>
                    <a:pt x="57" y="55"/>
                    <a:pt x="57" y="55"/>
                    <a:pt x="57" y="55"/>
                  </a:cubicBezTo>
                  <a:cubicBezTo>
                    <a:pt x="55" y="55"/>
                    <a:pt x="55" y="55"/>
                    <a:pt x="55" y="55"/>
                  </a:cubicBezTo>
                  <a:cubicBezTo>
                    <a:pt x="55" y="77"/>
                    <a:pt x="55" y="77"/>
                    <a:pt x="55" y="77"/>
                  </a:cubicBezTo>
                  <a:cubicBezTo>
                    <a:pt x="48" y="77"/>
                    <a:pt x="48" y="77"/>
                    <a:pt x="48" y="77"/>
                  </a:cubicBezTo>
                  <a:cubicBezTo>
                    <a:pt x="48" y="50"/>
                    <a:pt x="48" y="50"/>
                    <a:pt x="48" y="50"/>
                  </a:cubicBezTo>
                  <a:cubicBezTo>
                    <a:pt x="48" y="47"/>
                    <a:pt x="48" y="47"/>
                    <a:pt x="48" y="47"/>
                  </a:cubicBezTo>
                  <a:cubicBezTo>
                    <a:pt x="48" y="32"/>
                    <a:pt x="48" y="32"/>
                    <a:pt x="48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47"/>
                    <a:pt x="47" y="47"/>
                    <a:pt x="47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27"/>
                    <a:pt x="41" y="27"/>
                    <a:pt x="41" y="27"/>
                  </a:cubicBezTo>
                  <a:cubicBezTo>
                    <a:pt x="41" y="24"/>
                    <a:pt x="44" y="21"/>
                    <a:pt x="47" y="21"/>
                  </a:cubicBezTo>
                  <a:cubicBezTo>
                    <a:pt x="66" y="21"/>
                    <a:pt x="46" y="21"/>
                    <a:pt x="65" y="21"/>
                  </a:cubicBezTo>
                  <a:cubicBezTo>
                    <a:pt x="69" y="21"/>
                    <a:pt x="71" y="24"/>
                    <a:pt x="71" y="27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0" y="47"/>
                    <a:pt x="68" y="47"/>
                    <a:pt x="65" y="47"/>
                  </a:cubicBezTo>
                  <a:close/>
                  <a:moveTo>
                    <a:pt x="37" y="51"/>
                  </a:moveTo>
                  <a:cubicBezTo>
                    <a:pt x="37" y="72"/>
                    <a:pt x="37" y="72"/>
                    <a:pt x="37" y="72"/>
                  </a:cubicBezTo>
                  <a:cubicBezTo>
                    <a:pt x="31" y="72"/>
                    <a:pt x="31" y="72"/>
                    <a:pt x="31" y="72"/>
                  </a:cubicBezTo>
                  <a:cubicBezTo>
                    <a:pt x="31" y="54"/>
                    <a:pt x="31" y="54"/>
                    <a:pt x="31" y="54"/>
                  </a:cubicBezTo>
                  <a:cubicBezTo>
                    <a:pt x="30" y="54"/>
                    <a:pt x="30" y="54"/>
                    <a:pt x="30" y="54"/>
                  </a:cubicBezTo>
                  <a:cubicBezTo>
                    <a:pt x="30" y="72"/>
                    <a:pt x="30" y="72"/>
                    <a:pt x="30" y="72"/>
                  </a:cubicBezTo>
                  <a:cubicBezTo>
                    <a:pt x="24" y="72"/>
                    <a:pt x="24" y="72"/>
                    <a:pt x="24" y="72"/>
                  </a:cubicBezTo>
                  <a:cubicBezTo>
                    <a:pt x="24" y="51"/>
                    <a:pt x="24" y="51"/>
                    <a:pt x="24" y="51"/>
                  </a:cubicBezTo>
                  <a:cubicBezTo>
                    <a:pt x="24" y="47"/>
                    <a:pt x="24" y="47"/>
                    <a:pt x="24" y="47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28"/>
                    <a:pt x="20" y="26"/>
                    <a:pt x="23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27"/>
                    <a:pt x="35" y="28"/>
                    <a:pt x="35" y="28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7" y="51"/>
                    <a:pt x="37" y="51"/>
                    <a:pt x="37" y="51"/>
                  </a:cubicBezTo>
                  <a:close/>
                  <a:moveTo>
                    <a:pt x="31" y="9"/>
                  </a:moveTo>
                  <a:cubicBezTo>
                    <a:pt x="35" y="9"/>
                    <a:pt x="39" y="12"/>
                    <a:pt x="39" y="17"/>
                  </a:cubicBezTo>
                  <a:cubicBezTo>
                    <a:pt x="39" y="19"/>
                    <a:pt x="38" y="20"/>
                    <a:pt x="37" y="22"/>
                  </a:cubicBezTo>
                  <a:cubicBezTo>
                    <a:pt x="37" y="22"/>
                    <a:pt x="37" y="22"/>
                    <a:pt x="37" y="23"/>
                  </a:cubicBezTo>
                  <a:cubicBezTo>
                    <a:pt x="35" y="24"/>
                    <a:pt x="33" y="25"/>
                    <a:pt x="31" y="25"/>
                  </a:cubicBezTo>
                  <a:cubicBezTo>
                    <a:pt x="26" y="25"/>
                    <a:pt x="22" y="21"/>
                    <a:pt x="22" y="17"/>
                  </a:cubicBezTo>
                  <a:cubicBezTo>
                    <a:pt x="22" y="12"/>
                    <a:pt x="26" y="9"/>
                    <a:pt x="31" y="9"/>
                  </a:cubicBezTo>
                  <a:close/>
                  <a:moveTo>
                    <a:pt x="81" y="9"/>
                  </a:moveTo>
                  <a:cubicBezTo>
                    <a:pt x="76" y="9"/>
                    <a:pt x="73" y="12"/>
                    <a:pt x="73" y="17"/>
                  </a:cubicBezTo>
                  <a:cubicBezTo>
                    <a:pt x="73" y="19"/>
                    <a:pt x="73" y="20"/>
                    <a:pt x="74" y="22"/>
                  </a:cubicBezTo>
                  <a:cubicBezTo>
                    <a:pt x="75" y="22"/>
                    <a:pt x="75" y="22"/>
                    <a:pt x="75" y="23"/>
                  </a:cubicBezTo>
                  <a:cubicBezTo>
                    <a:pt x="77" y="24"/>
                    <a:pt x="79" y="25"/>
                    <a:pt x="81" y="25"/>
                  </a:cubicBezTo>
                  <a:cubicBezTo>
                    <a:pt x="85" y="25"/>
                    <a:pt x="89" y="21"/>
                    <a:pt x="89" y="17"/>
                  </a:cubicBezTo>
                  <a:cubicBezTo>
                    <a:pt x="89" y="12"/>
                    <a:pt x="85" y="9"/>
                    <a:pt x="81" y="9"/>
                  </a:cubicBezTo>
                  <a:close/>
                </a:path>
              </a:pathLst>
            </a:custGeom>
            <a:solidFill>
              <a:srgbClr val="1A3F6C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3995935" y="1035978"/>
            <a:ext cx="498873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无监督学习与聚类</a:t>
            </a:r>
            <a:endParaRPr lang="en-US" altLang="zh-CN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聚类应用举例</a:t>
            </a:r>
            <a:endParaRPr lang="en-US" altLang="zh-CN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聚类问题</a:t>
            </a:r>
            <a:endParaRPr lang="en-US" altLang="zh-CN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K-means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算法</a:t>
            </a:r>
            <a:endParaRPr lang="en-US" altLang="zh-CN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算法详述</a:t>
            </a:r>
            <a:endParaRPr lang="en-US" altLang="zh-CN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一个实例与练习</a:t>
            </a:r>
            <a:endParaRPr lang="en-US" altLang="zh-CN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局部最优解</a:t>
            </a:r>
            <a:endParaRPr lang="en-US" altLang="zh-CN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优缺点</a:t>
            </a:r>
            <a:endParaRPr lang="en-US" altLang="zh-CN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如何选择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K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、离群值影响、初始点选择的敏感性</a:t>
            </a:r>
            <a:endParaRPr lang="en-US" altLang="zh-CN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算法实践</a:t>
            </a:r>
            <a:endParaRPr lang="en-US" altLang="zh-CN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总结与局限</a:t>
            </a:r>
            <a:endParaRPr lang="en-US" altLang="zh-CN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聚类问题的评测方法</a:t>
            </a:r>
            <a:endParaRPr lang="en-US" altLang="zh-CN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GMM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维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EM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算法、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维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EM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算法</a:t>
            </a:r>
            <a:endParaRPr lang="en-US" altLang="zh-CN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EM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算法与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K-Means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的关系</a:t>
            </a:r>
            <a:endParaRPr lang="en-US" altLang="zh-CN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回顾</a:t>
            </a:r>
            <a:endParaRPr lang="en-US" altLang="zh-CN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19415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聚类：</a:t>
            </a:r>
            <a:r>
              <a:rPr lang="en-US" altLang="zh-CN" dirty="0"/>
              <a:t>k-means</a:t>
            </a:r>
            <a:r>
              <a:rPr lang="zh-CN" altLang="en-US" dirty="0"/>
              <a:t>、</a:t>
            </a:r>
            <a:r>
              <a:rPr lang="en-US" altLang="zh-CN" dirty="0"/>
              <a:t>GMM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K-means Demo</a:t>
            </a:r>
          </a:p>
        </p:txBody>
      </p:sp>
      <p:sp>
        <p:nvSpPr>
          <p:cNvPr id="4" name="矩形 3"/>
          <p:cNvSpPr/>
          <p:nvPr/>
        </p:nvSpPr>
        <p:spPr>
          <a:xfrm>
            <a:off x="2334817" y="4288621"/>
            <a:ext cx="4474366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1A3F6C"/>
            </a:solidFill>
          </a:ln>
        </p:spPr>
        <p:txBody>
          <a:bodyPr wrap="none">
            <a:spAutoFit/>
          </a:bodyPr>
          <a:lstStyle/>
          <a:p>
            <a:r>
              <a:rPr lang="zh-CN" altLang="en-US" dirty="0">
                <a:hlinkClick r:id="rId2"/>
              </a:rPr>
              <a:t>http://mlehman.github.io/kmeans-javascript/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544" y="1472479"/>
            <a:ext cx="2894302" cy="194800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2190" y="938124"/>
            <a:ext cx="4368676" cy="325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724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聚类：</a:t>
            </a:r>
            <a:r>
              <a:rPr lang="en-US" altLang="zh-CN" dirty="0"/>
              <a:t>k-means</a:t>
            </a:r>
            <a:r>
              <a:rPr lang="zh-CN" altLang="en-US" dirty="0"/>
              <a:t>、</a:t>
            </a:r>
            <a:r>
              <a:rPr lang="en-US" altLang="zh-CN" dirty="0"/>
              <a:t>GMM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Times" panose="02020603050405020304" pitchFamily="18" charset="0"/>
                <a:cs typeface="Times" panose="02020603050405020304" pitchFamily="18" charset="0"/>
              </a:rPr>
              <a:t>K-Means</a:t>
            </a:r>
            <a:r>
              <a:rPr lang="zh-CN" altLang="en-US" dirty="0">
                <a:latin typeface="Times" panose="02020603050405020304" pitchFamily="18" charset="0"/>
                <a:cs typeface="Times" panose="02020603050405020304" pitchFamily="18" charset="0"/>
              </a:rPr>
              <a:t>算法</a:t>
            </a:r>
            <a:endParaRPr kumimoji="1"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内容占位符 2"/>
              <p:cNvSpPr txBox="1">
                <a:spLocks/>
              </p:cNvSpPr>
              <p:nvPr/>
            </p:nvSpPr>
            <p:spPr>
              <a:xfrm>
                <a:off x="1439652" y="1229506"/>
                <a:ext cx="6380466" cy="3394472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1800" kern="1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1400" kern="1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1400" kern="1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输入：数据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,⋯,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，簇数目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</a:t>
                </a:r>
              </a:p>
              <a:p>
                <a:pPr marL="728663" lvl="1" indent="-385763">
                  <a:buFont typeface="+mj-lt"/>
                  <a:buAutoNum type="arabicPeriod"/>
                </a:pPr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随机选取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</a:t>
                </a:r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个种子数据点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(seeds)</a:t>
                </a:r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作为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</a:t>
                </a:r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个簇中心</a:t>
                </a:r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728663" lvl="1" indent="-385763">
                  <a:buFont typeface="+mj-lt"/>
                  <a:buAutoNum type="arabicPeriod"/>
                </a:pPr>
                <a:r>
                  <a:rPr lang="en-US" altLang="zh-CN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repeat </a:t>
                </a:r>
              </a:p>
              <a:p>
                <a:pPr marL="728663" lvl="1" indent="-385763">
                  <a:buFont typeface="+mj-lt"/>
                  <a:buAutoNum type="arabicPeriod"/>
                </a:pP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</a:t>
                </a:r>
                <a:r>
                  <a:rPr lang="en-US" altLang="zh-CN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 each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𝐱</m:t>
                    </m:r>
                    <m:r>
                      <a:rPr lang="en-US" altLang="zh-CN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r>
                      <a:rPr lang="en-US" altLang="zh-CN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𝑫</m:t>
                    </m:r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do</a:t>
                </a:r>
              </a:p>
              <a:p>
                <a:pPr marL="728663" lvl="1" indent="-385763">
                  <a:buFont typeface="+mj-lt"/>
                  <a:buAutoNum type="arabicPeriod"/>
                </a:pP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	</a:t>
                </a:r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计算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𝐱</m:t>
                    </m:r>
                  </m:oMath>
                </a14:m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与每一个簇中心的距离</a:t>
                </a:r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728663" lvl="1" indent="-385763">
                  <a:buFont typeface="+mj-lt"/>
                  <a:buAutoNum type="arabicPeriod"/>
                </a:pP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	</a:t>
                </a:r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</a:t>
                </a:r>
                <a:r>
                  <a:rPr lang="zh-CN" altLang="en-US" b="1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将</a:t>
                </a:r>
                <a14:m>
                  <m:oMath xmlns:m="http://schemas.openxmlformats.org/officeDocument/2006/math">
                    <m:r>
                      <a:rPr lang="en-US" altLang="zh-CN" b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𝐱</m:t>
                    </m:r>
                  </m:oMath>
                </a14:m>
                <a:r>
                  <a:rPr lang="zh-CN" altLang="en-US" b="1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分配到距离最近的簇中心</a:t>
                </a:r>
                <a:endParaRPr lang="en-US" altLang="zh-CN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728663" lvl="1" indent="-385763">
                  <a:buFont typeface="+mj-lt"/>
                  <a:buAutoNum type="arabicPeriod"/>
                </a:pP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</a:t>
                </a:r>
                <a:r>
                  <a:rPr lang="en-US" altLang="zh-CN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end for</a:t>
                </a:r>
              </a:p>
              <a:p>
                <a:pPr marL="728663" lvl="1" indent="-385763">
                  <a:buFont typeface="+mj-lt"/>
                  <a:buAutoNum type="arabicPeriod"/>
                </a:pP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</a:t>
                </a:r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用当前的簇内点</a:t>
                </a:r>
                <a:r>
                  <a:rPr lang="zh-CN" altLang="en-US" b="1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重新计算</a:t>
                </a:r>
                <a:r>
                  <a:rPr lang="en-US" altLang="zh-CN" b="1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</a:t>
                </a:r>
                <a:r>
                  <a:rPr lang="zh-CN" altLang="en-US" b="1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个簇中心位置</a:t>
                </a:r>
                <a:endParaRPr lang="en-US" altLang="zh-CN" b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728663" lvl="1" indent="-385763">
                  <a:buFont typeface="+mj-lt"/>
                  <a:buAutoNum type="arabicPeriod"/>
                </a:pPr>
                <a:r>
                  <a:rPr lang="en-US" altLang="zh-CN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until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</a:t>
                </a:r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达到终止条件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9652" y="1229506"/>
                <a:ext cx="6380466" cy="3394472"/>
              </a:xfrm>
              <a:prstGeom prst="rect">
                <a:avLst/>
              </a:prstGeom>
              <a:blipFill>
                <a:blip r:embed="rId2"/>
                <a:stretch>
                  <a:fillRect l="-763" t="-894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02813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聚类：</a:t>
            </a:r>
            <a:r>
              <a:rPr lang="en-US" altLang="zh-CN" dirty="0"/>
              <a:t>k-means</a:t>
            </a:r>
            <a:r>
              <a:rPr lang="zh-CN" altLang="en-US" dirty="0"/>
              <a:t>、</a:t>
            </a:r>
            <a:r>
              <a:rPr lang="en-US" altLang="zh-CN" dirty="0"/>
              <a:t>GMM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1800" dirty="0"/>
              <a:t>K-Means</a:t>
            </a:r>
            <a:r>
              <a:rPr lang="zh-CN" altLang="en-US" sz="1800" dirty="0"/>
              <a:t>算法</a:t>
            </a:r>
            <a:endParaRPr lang="en-US" altLang="zh-CN" sz="1800" dirty="0"/>
          </a:p>
          <a:p>
            <a:pPr lvl="1"/>
            <a:r>
              <a:rPr lang="zh-CN" altLang="en-US" sz="1600" dirty="0"/>
              <a:t>最著名的聚类算法</a:t>
            </a:r>
            <a:endParaRPr lang="en-US" altLang="zh-CN" sz="1600" dirty="0"/>
          </a:p>
          <a:p>
            <a:pPr lvl="2"/>
            <a:r>
              <a:rPr lang="zh-CN" altLang="en-US" dirty="0"/>
              <a:t>基于数据划分，将每个数据点划分到一个簇中，目标是最小化类内距，以及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最大化类间距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形式化定义</a:t>
            </a:r>
            <a:endParaRPr lang="en-US" altLang="zh-CN" sz="1600" dirty="0"/>
          </a:p>
          <a:p>
            <a:endParaRPr lang="en-US" altLang="zh-CN" sz="1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3"/>
              <p:cNvSpPr txBox="1"/>
              <p:nvPr/>
            </p:nvSpPr>
            <p:spPr>
              <a:xfrm>
                <a:off x="1024811" y="2567640"/>
                <a:ext cx="270619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charset="0"/>
                      </a:rPr>
                      <m:t>𝑋</m:t>
                    </m:r>
                    <m:r>
                      <a:rPr lang="en-US" altLang="zh-CN" b="0" i="1" smtClean="0">
                        <a:latin typeface="Cambria Math" charset="0"/>
                      </a:rPr>
                      <m:t>=(</m:t>
                    </m:r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en-US" altLang="zh-CN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en-US" altLang="zh-CN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altLang="zh-CN" b="0" i="1" smtClean="0">
                        <a:latin typeface="Cambria Math" charset="0"/>
                      </a:rPr>
                      <m:t>,…,</m:t>
                    </m:r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en-US" altLang="zh-CN" b="0" i="1" smtClean="0">
                            <a:latin typeface="Cambria Math" charset="0"/>
                          </a:rPr>
                          <m:t>𝑁</m:t>
                        </m:r>
                      </m:sub>
                    </m:sSub>
                    <m:r>
                      <a:rPr lang="en-US" altLang="zh-CN" b="0" i="1" smtClean="0">
                        <a:latin typeface="Cambria Math" charset="0"/>
                      </a:rPr>
                      <m:t>)</m:t>
                    </m:r>
                    <m:r>
                      <m:rPr>
                        <m:sty m:val="p"/>
                      </m:rPr>
                      <a:rPr lang="en-US" altLang="zh-CN" i="1">
                        <a:latin typeface="Cambria Math" panose="02040503050406030204" pitchFamily="18" charset="0"/>
                      </a:rPr>
                      <m:t>N</m:t>
                    </m:r>
                  </m:oMath>
                </a14:m>
                <a:r>
                  <a:rPr lang="zh-CN" altLang="en-US" dirty="0"/>
                  <a:t>个样本</a:t>
                </a:r>
                <a:endParaRPr lang="en-US" dirty="0"/>
              </a:p>
            </p:txBody>
          </p:sp>
        </mc:Choice>
        <mc:Fallback xmlns="">
          <p:sp>
            <p:nvSpPr>
              <p:cNvPr id="6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4811" y="2567640"/>
                <a:ext cx="2706190" cy="276999"/>
              </a:xfrm>
              <a:prstGeom prst="rect">
                <a:avLst/>
              </a:prstGeom>
              <a:blipFill>
                <a:blip r:embed="rId2"/>
                <a:stretch>
                  <a:fillRect l="-2928" t="-34783" r="-4730" b="-434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4"/>
              <p:cNvSpPr/>
              <p:nvPr/>
            </p:nvSpPr>
            <p:spPr>
              <a:xfrm>
                <a:off x="918465" y="2950475"/>
                <a:ext cx="1384032" cy="11269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b="1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ctrlPr>
                            <a:rPr lang="mr-IN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b="0" i="1" smtClean="0"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charset="0"/>
                                      </a:rPr>
                                      <m:t>𝑖</m:t>
                                    </m:r>
                                    <m:r>
                                      <a:rPr lang="en-US" altLang="zh-CN" b="0" i="1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i="1"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charset="0"/>
                                      </a:rPr>
                                      <m:t>𝑖</m:t>
                                    </m:r>
                                    <m:r>
                                      <a:rPr lang="en-US" altLang="zh-CN" b="0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altLang="zh-CN" b="0" i="1" smtClean="0">
                                    <a:latin typeface="Cambria Math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charset="0"/>
                                      </a:rPr>
                                      <m:t>𝑖𝑑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465" y="2950475"/>
                <a:ext cx="1384032" cy="11269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5"/>
              <p:cNvSpPr txBox="1"/>
              <p:nvPr/>
            </p:nvSpPr>
            <p:spPr>
              <a:xfrm>
                <a:off x="4117739" y="3401652"/>
                <a:ext cx="3329886" cy="5668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𝐽</m:t>
                      </m:r>
                      <m:r>
                        <a:rPr lang="en-US" altLang="zh-CN" b="0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is-IS" altLang="zh-CN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b="0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𝑛</m:t>
                          </m:r>
                          <m:r>
                            <a:rPr lang="en-US" altLang="zh-CN" b="0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b="0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nary>
                            <m:naryPr>
                              <m:chr m:val="∑"/>
                              <m:limLoc m:val="subSup"/>
                              <m:ctrlPr>
                                <a:rPr lang="is-IS" altLang="zh-CN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altLang="zh-CN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𝑘</m:t>
                              </m:r>
                              <m:r>
                                <a:rPr lang="en-US" altLang="zh-CN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CN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𝐾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</a:rPr>
                                    <m:t>𝑛𝑘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altLang="zh-CN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mr-IN" altLang="zh-CN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b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𝐱</m:t>
                                          </m:r>
                                        </m:e>
                                        <m:sub>
                                          <m:r>
                                            <a:rPr lang="en-US" altLang="zh-CN" b="0" i="1" smtClean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  <m:r>
                                        <a:rPr lang="en-US" altLang="zh-CN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b="0" i="1" smtClean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b="1" i="1" smtClean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𝝁</m:t>
                                          </m:r>
                                        </m:e>
                                        <m:sub>
                                          <m:r>
                                            <a:rPr lang="en-US" altLang="zh-CN" b="0" i="1" smtClean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altLang="zh-CN" b="0" i="1" smtClean="0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nary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8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7739" y="3401652"/>
                <a:ext cx="3329886" cy="5668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6"/>
          <p:cNvSpPr/>
          <p:nvPr/>
        </p:nvSpPr>
        <p:spPr>
          <a:xfrm>
            <a:off x="4117739" y="3028427"/>
            <a:ext cx="34034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最小化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SSE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(sum of squared error)</a:t>
            </a:r>
            <a:endParaRPr lang="en-US" dirty="0">
              <a:latin typeface="Calibri" charset="0"/>
              <a:ea typeface="Calibri" charset="0"/>
              <a:cs typeface="Calibri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7"/>
              <p:cNvSpPr/>
              <p:nvPr/>
            </p:nvSpPr>
            <p:spPr>
              <a:xfrm>
                <a:off x="4117739" y="2304144"/>
                <a:ext cx="3942183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将数据点分到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𝑘</m:t>
                    </m:r>
                  </m:oMath>
                </a14:m>
                <a:r>
                  <a:rPr lang="zh-CN" altLang="en-US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个类簇，每个类簇的代表点（中心点</a:t>
                </a:r>
                <a:r>
                  <a:rPr lang="en-US" altLang="zh-CN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centroid</a:t>
                </a:r>
                <a:r>
                  <a:rPr lang="zh-CN" altLang="en-US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）表示为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zh-CN" altLang="en-US" b="1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𝝁</m:t>
                        </m:r>
                      </m:e>
                      <m:sub>
                        <m:r>
                          <a:rPr lang="en-US" altLang="zh-C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7739" y="2304144"/>
                <a:ext cx="3942183" cy="646331"/>
              </a:xfrm>
              <a:prstGeom prst="rect">
                <a:avLst/>
              </a:prstGeom>
              <a:blipFill>
                <a:blip r:embed="rId5"/>
                <a:stretch>
                  <a:fillRect l="-1236" t="-5660" b="-141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8"/>
              <p:cNvSpPr/>
              <p:nvPr/>
            </p:nvSpPr>
            <p:spPr>
              <a:xfrm>
                <a:off x="4117739" y="4040413"/>
                <a:ext cx="4610971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zh-CN" altLang="en-US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数据点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en-US" altLang="zh-CN" i="1">
                            <a:latin typeface="Cambria Math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CN" altLang="en-US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被分到第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𝑘</m:t>
                    </m:r>
                  </m:oMath>
                </a14:m>
                <a:r>
                  <a:rPr lang="zh-CN" altLang="en-US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个类簇表示为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charset="0"/>
                          </a:rPr>
                          <m:t>𝑟</m:t>
                        </m:r>
                      </m:e>
                      <m:sub>
                        <m:r>
                          <a:rPr lang="en-US" altLang="zh-CN" i="1">
                            <a:latin typeface="Cambria Math" charset="0"/>
                          </a:rPr>
                          <m:t>𝑛𝑘</m:t>
                        </m:r>
                      </m:sub>
                    </m:sSub>
                    <m:r>
                      <a:rPr lang="en-US" altLang="zh-CN" i="1">
                        <a:latin typeface="Cambria Math" charset="0"/>
                      </a:rPr>
                      <m:t>=1</m:t>
                    </m:r>
                  </m:oMath>
                </a14:m>
                <a:r>
                  <a:rPr lang="zh-CN" altLang="en-US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，否则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charset="0"/>
                          </a:rPr>
                          <m:t>𝑟</m:t>
                        </m:r>
                      </m:e>
                      <m:sub>
                        <m:r>
                          <a:rPr lang="en-US" altLang="zh-CN" i="1">
                            <a:latin typeface="Cambria Math" charset="0"/>
                          </a:rPr>
                          <m:t>𝑛𝑘</m:t>
                        </m:r>
                      </m:sub>
                    </m:sSub>
                    <m:r>
                      <a:rPr lang="en-US" altLang="zh-CN" i="1">
                        <a:latin typeface="Cambria Math" charset="0"/>
                      </a:rPr>
                      <m:t>=</m:t>
                    </m:r>
                    <m:r>
                      <a:rPr lang="en-US" altLang="zh-CN" b="0" i="1" smtClean="0">
                        <a:latin typeface="Cambria Math" charset="0"/>
                      </a:rPr>
                      <m:t>0</m:t>
                    </m:r>
                  </m:oMath>
                </a14:m>
                <a:endParaRPr lang="en-US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7739" y="4040413"/>
                <a:ext cx="4610971" cy="646331"/>
              </a:xfrm>
              <a:prstGeom prst="rect">
                <a:avLst/>
              </a:prstGeom>
              <a:blipFill>
                <a:blip r:embed="rId6"/>
                <a:stretch>
                  <a:fillRect l="-793" t="-5660" r="-6077" b="-141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9"/>
              <p:cNvSpPr/>
              <p:nvPr/>
            </p:nvSpPr>
            <p:spPr>
              <a:xfrm>
                <a:off x="918465" y="4208018"/>
                <a:ext cx="81522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参数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charset="0"/>
                      </a:rPr>
                      <m:t>𝐾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2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465" y="4208018"/>
                <a:ext cx="815223" cy="369332"/>
              </a:xfrm>
              <a:prstGeom prst="rect">
                <a:avLst/>
              </a:prstGeom>
              <a:blipFill>
                <a:blip r:embed="rId7"/>
                <a:stretch>
                  <a:fillRect l="-6767" t="-9836" b="-229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ight Arrow 10"/>
          <p:cNvSpPr/>
          <p:nvPr/>
        </p:nvSpPr>
        <p:spPr>
          <a:xfrm>
            <a:off x="3380791" y="3229729"/>
            <a:ext cx="345233" cy="699796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137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聚类：</a:t>
            </a:r>
            <a:r>
              <a:rPr lang="en-US" altLang="zh-CN" dirty="0"/>
              <a:t>k-means</a:t>
            </a:r>
            <a:r>
              <a:rPr lang="zh-CN" altLang="en-US" dirty="0"/>
              <a:t>、</a:t>
            </a:r>
            <a:r>
              <a:rPr lang="en-US" altLang="zh-CN" dirty="0"/>
              <a:t>GMM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zh-CN" altLang="en-US" dirty="0"/>
                  <a:t>如何优化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SSE</a:t>
                </a:r>
              </a:p>
              <a:p>
                <a:pPr lvl="1"/>
                <a:r>
                  <a:rPr lang="zh-CN" altLang="en-US" dirty="0"/>
                  <a:t>优化目标</a:t>
                </a:r>
                <a:endParaRPr lang="en-US" altLang="zh-CN" dirty="0"/>
              </a:p>
              <a:p>
                <a:pPr lvl="2"/>
                <a:r>
                  <a:rPr lang="zh-CN" altLang="en-US" dirty="0"/>
                  <a:t>找到最优的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charset="0"/>
                              </a:rPr>
                              <m:t>𝑛𝑘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dirty="0"/>
                  <a:t>和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charset="0"/>
                      </a:rPr>
                      <m:t>{</m:t>
                    </m:r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𝝁</m:t>
                        </m:r>
                      </m:e>
                      <m:sub>
                        <m:r>
                          <a:rPr lang="en-US" altLang="zh-CN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𝑘</m:t>
                        </m:r>
                      </m:sub>
                    </m:sSub>
                    <m:r>
                      <a:rPr lang="en-US" altLang="zh-CN" i="1" dirty="0">
                        <a:latin typeface="Cambria Math" charset="0"/>
                      </a:rPr>
                      <m:t>}</m:t>
                    </m:r>
                  </m:oMath>
                </a14:m>
                <a:r>
                  <a:rPr lang="zh-CN" altLang="en-US" dirty="0"/>
                  <a:t> ，使得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charset="0"/>
                      </a:rPr>
                      <m:t>𝐽</m:t>
                    </m:r>
                  </m:oMath>
                </a14:m>
                <a:r>
                  <a:rPr lang="zh-CN" altLang="en-US" dirty="0"/>
                  <a:t> 最小化</a:t>
                </a:r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>
                  <a:spcBef>
                    <a:spcPts val="1080"/>
                  </a:spcBef>
                </a:pPr>
                <a:r>
                  <a:rPr lang="zh-CN" altLang="en-US" dirty="0"/>
                  <a:t>交替优化</a:t>
                </a:r>
                <a:endParaRPr lang="en-US" altLang="zh-CN" dirty="0"/>
              </a:p>
              <a:p>
                <a:pPr lvl="2">
                  <a:spcAft>
                    <a:spcPts val="600"/>
                  </a:spcAft>
                </a:pPr>
                <a:r>
                  <a:rPr lang="zh-CN" altLang="en-US" dirty="0"/>
                  <a:t>迭代式地对参数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charset="0"/>
                              </a:rPr>
                              <m:t>𝑛𝑘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dirty="0"/>
                  <a:t>和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charset="0"/>
                      </a:rPr>
                      <m:t>{</m:t>
                    </m:r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𝝁</m:t>
                        </m:r>
                      </m:e>
                      <m:sub>
                        <m:r>
                          <a:rPr lang="en-US" altLang="zh-CN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𝑘</m:t>
                        </m:r>
                      </m:sub>
                    </m:sSub>
                    <m:r>
                      <a:rPr lang="en-US" altLang="zh-CN" i="1" dirty="0">
                        <a:latin typeface="Cambria Math" charset="0"/>
                      </a:rPr>
                      <m:t>}</m:t>
                    </m:r>
                  </m:oMath>
                </a14:m>
                <a:r>
                  <a:rPr lang="zh-CN" altLang="en-US" dirty="0"/>
                  <a:t>进行优化</a:t>
                </a:r>
                <a:endParaRPr lang="en-US" altLang="zh-CN" dirty="0"/>
              </a:p>
              <a:p>
                <a:pPr lvl="2">
                  <a:spcAft>
                    <a:spcPts val="600"/>
                  </a:spcAft>
                </a:pPr>
                <a:r>
                  <a:rPr lang="zh-CN" altLang="en-US" dirty="0"/>
                  <a:t>首先随机初始化中心点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charset="0"/>
                      </a:rPr>
                      <m:t>{</m:t>
                    </m:r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𝝁</m:t>
                        </m:r>
                      </m:e>
                      <m:sub>
                        <m:r>
                          <a:rPr lang="en-US" altLang="zh-CN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𝑘</m:t>
                        </m:r>
                      </m:sub>
                    </m:sSub>
                    <m:r>
                      <a:rPr lang="en-US" altLang="zh-CN" i="1" dirty="0">
                        <a:latin typeface="Cambria Math" charset="0"/>
                      </a:rPr>
                      <m:t>}</m:t>
                    </m:r>
                  </m:oMath>
                </a14:m>
                <a:endParaRPr lang="en-US" altLang="zh-CN" dirty="0"/>
              </a:p>
              <a:p>
                <a:pPr lvl="2">
                  <a:spcAft>
                    <a:spcPts val="600"/>
                  </a:spcAft>
                </a:pPr>
                <a:r>
                  <a:rPr lang="zh-CN" altLang="en-US" dirty="0"/>
                  <a:t>在每个迭代步骤中，包含两个阶段</a:t>
                </a:r>
                <a:endParaRPr lang="en-US" altLang="zh-CN" dirty="0"/>
              </a:p>
              <a:p>
                <a:pPr lvl="3">
                  <a:spcAft>
                    <a:spcPts val="600"/>
                  </a:spcAft>
                </a:pPr>
                <a:r>
                  <a:rPr lang="zh-CN" altLang="en-US" dirty="0">
                    <a:solidFill>
                      <a:srgbClr val="C00000"/>
                    </a:solidFill>
                  </a:rPr>
                  <a:t>固定</a:t>
                </a:r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srgbClr val="C00000"/>
                        </a:solidFill>
                        <a:latin typeface="Cambria Math" charset="0"/>
                      </a:rPr>
                      <m:t>{</m:t>
                    </m:r>
                    <m:sSub>
                      <m:sSubPr>
                        <m:ctrlPr>
                          <a:rPr lang="en-US" altLang="zh-CN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𝝁</m:t>
                        </m:r>
                      </m:e>
                      <m:sub>
                        <m:r>
                          <a:rPr lang="en-US" altLang="zh-CN" i="1" dirty="0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𝑘</m:t>
                        </m:r>
                      </m:sub>
                    </m:sSub>
                    <m:r>
                      <a:rPr lang="en-US" altLang="zh-CN" i="1" dirty="0">
                        <a:solidFill>
                          <a:srgbClr val="C00000"/>
                        </a:solidFill>
                        <a:latin typeface="Cambria Math" charset="0"/>
                      </a:rPr>
                      <m:t>} </m:t>
                    </m:r>
                  </m:oMath>
                </a14:m>
                <a:r>
                  <a:rPr lang="zh-CN" altLang="en-US" dirty="0">
                    <a:solidFill>
                      <a:srgbClr val="C00000"/>
                    </a:solidFill>
                  </a:rPr>
                  <a:t>，优化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𝑛𝑘</m:t>
                            </m:r>
                          </m:sub>
                        </m:sSub>
                      </m:e>
                    </m:d>
                    <m:r>
                      <a:rPr lang="en-US" altLang="zh-CN" i="1">
                        <a:solidFill>
                          <a:srgbClr val="C00000"/>
                        </a:solidFill>
                        <a:latin typeface="Cambria Math" charset="0"/>
                      </a:rPr>
                      <m:t> </m:t>
                    </m:r>
                  </m:oMath>
                </a14:m>
                <a:r>
                  <a:rPr lang="zh-CN" altLang="en-US" dirty="0">
                    <a:solidFill>
                      <a:srgbClr val="C00000"/>
                    </a:solidFill>
                  </a:rPr>
                  <a:t>，最小化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C00000"/>
                        </a:solidFill>
                        <a:latin typeface="Cambria Math" charset="0"/>
                      </a:rPr>
                      <m:t>𝐽</m:t>
                    </m:r>
                  </m:oMath>
                </a14:m>
                <a:endParaRPr lang="en-US" altLang="zh-CN" dirty="0">
                  <a:solidFill>
                    <a:srgbClr val="C00000"/>
                  </a:solidFill>
                </a:endParaRPr>
              </a:p>
              <a:p>
                <a:pPr lvl="3">
                  <a:spcAft>
                    <a:spcPts val="600"/>
                  </a:spcAft>
                </a:pPr>
                <a:r>
                  <a:rPr lang="zh-CN" altLang="en-US" dirty="0">
                    <a:solidFill>
                      <a:srgbClr val="C00000"/>
                    </a:solidFill>
                  </a:rPr>
                  <a:t>固定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𝑛𝑘</m:t>
                            </m:r>
                          </m:sub>
                        </m:sSub>
                      </m:e>
                    </m:d>
                    <m:r>
                      <a:rPr lang="en-US" altLang="zh-CN" i="1" dirty="0">
                        <a:solidFill>
                          <a:srgbClr val="C00000"/>
                        </a:solidFill>
                        <a:latin typeface="Cambria Math" charset="0"/>
                      </a:rPr>
                      <m:t> </m:t>
                    </m:r>
                  </m:oMath>
                </a14:m>
                <a:r>
                  <a:rPr lang="zh-CN" altLang="en-US" dirty="0">
                    <a:solidFill>
                      <a:srgbClr val="C00000"/>
                    </a:solidFill>
                  </a:rPr>
                  <a:t>，优化</a:t>
                </a:r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srgbClr val="C00000"/>
                        </a:solidFill>
                        <a:latin typeface="Cambria Math" charset="0"/>
                      </a:rPr>
                      <m:t>{</m:t>
                    </m:r>
                    <m:sSub>
                      <m:sSubPr>
                        <m:ctrlPr>
                          <a:rPr lang="en-US" altLang="zh-CN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𝝁</m:t>
                        </m:r>
                      </m:e>
                      <m:sub>
                        <m:r>
                          <a:rPr lang="en-US" altLang="zh-CN" i="1" dirty="0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𝑘</m:t>
                        </m:r>
                      </m:sub>
                    </m:sSub>
                    <m:r>
                      <a:rPr lang="en-US" altLang="zh-CN" i="1" dirty="0">
                        <a:solidFill>
                          <a:srgbClr val="C00000"/>
                        </a:solidFill>
                        <a:latin typeface="Cambria Math" charset="0"/>
                      </a:rPr>
                      <m:t>} </m:t>
                    </m:r>
                  </m:oMath>
                </a14:m>
                <a:r>
                  <a:rPr lang="zh-CN" altLang="en-US" dirty="0">
                    <a:solidFill>
                      <a:srgbClr val="C00000"/>
                    </a:solidFill>
                  </a:rPr>
                  <a:t>，最小化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C00000"/>
                        </a:solidFill>
                        <a:latin typeface="Cambria Math" charset="0"/>
                      </a:rPr>
                      <m:t>𝐽</m:t>
                    </m:r>
                  </m:oMath>
                </a14:m>
                <a:endParaRPr lang="en-US" altLang="zh-CN" dirty="0">
                  <a:solidFill>
                    <a:srgbClr val="C00000"/>
                  </a:solidFill>
                </a:endParaRPr>
              </a:p>
              <a:p>
                <a:pPr lvl="2">
                  <a:spcAft>
                    <a:spcPts val="600"/>
                  </a:spcAft>
                </a:pPr>
                <a:r>
                  <a:rPr lang="zh-CN" altLang="en-US" dirty="0"/>
                  <a:t>上述两阶段步骤不断重复，直到收敛</a:t>
                </a:r>
                <a:endParaRPr kumimoji="1"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67" t="-7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4"/>
              <p:cNvSpPr txBox="1"/>
              <p:nvPr/>
            </p:nvSpPr>
            <p:spPr>
              <a:xfrm>
                <a:off x="2340640" y="1809296"/>
                <a:ext cx="2488053" cy="4409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𝐽</m:t>
                      </m:r>
                      <m:r>
                        <a:rPr lang="en-US" altLang="zh-CN" sz="14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is-IS" altLang="zh-CN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14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𝑛</m:t>
                          </m:r>
                          <m:r>
                            <a:rPr lang="en-US" altLang="zh-CN" sz="14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14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nary>
                            <m:naryPr>
                              <m:chr m:val="∑"/>
                              <m:limLoc m:val="subSup"/>
                              <m:ctrlPr>
                                <a:rPr lang="is-IS" altLang="zh-CN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altLang="zh-CN" sz="14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𝑘</m:t>
                              </m:r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sz="14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CN" sz="14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𝐾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zh-CN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400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zh-CN" sz="1400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𝑛𝑘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altLang="zh-CN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mr-IN" altLang="zh-CN" sz="1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1400" b="1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1400" b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𝐱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4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  <m:r>
                                        <a:rPr lang="en-US" altLang="zh-CN" sz="1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14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1400" b="1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𝝁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4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altLang="zh-CN" sz="1400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nary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0640" y="1809296"/>
                <a:ext cx="2488053" cy="440955"/>
              </a:xfrm>
              <a:prstGeom prst="rect">
                <a:avLst/>
              </a:prstGeom>
              <a:blipFill>
                <a:blip r:embed="rId3"/>
                <a:stretch>
                  <a:fillRect l="-13725" t="-175000" b="-261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0E255EDC-C46F-4889-BF0C-4E8DF9A89F96}"/>
                  </a:ext>
                </a:extLst>
              </p:cNvPr>
              <p:cNvSpPr/>
              <p:nvPr/>
            </p:nvSpPr>
            <p:spPr>
              <a:xfrm>
                <a:off x="5624690" y="1809296"/>
                <a:ext cx="2110193" cy="646331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charset="0"/>
                          </a:rPr>
                          <m:t>𝑟</m:t>
                        </m:r>
                      </m:e>
                      <m:sub>
                        <m:r>
                          <a:rPr lang="en-US" altLang="zh-CN" i="1">
                            <a:latin typeface="Cambria Math" charset="0"/>
                          </a:rPr>
                          <m:t>𝑛𝑘</m:t>
                        </m:r>
                      </m:sub>
                    </m:sSub>
                    <m:r>
                      <a:rPr lang="zh-CN" altLang="en-US" i="1">
                        <a:latin typeface="Cambria Math" panose="02040503050406030204" pitchFamily="18" charset="0"/>
                      </a:rPr>
                      <m:t>样本</m:t>
                    </m:r>
                  </m:oMath>
                </a14:m>
                <a:r>
                  <a:rPr lang="zh-CN" altLang="en-US" dirty="0"/>
                  <a:t>的类簇分配</a:t>
                </a:r>
                <a:endParaRPr lang="en-US" altLang="zh-CN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𝝁</m:t>
                        </m:r>
                      </m:e>
                      <m:sub>
                        <m:r>
                          <a:rPr lang="en-US" altLang="zh-CN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zh-CN" altLang="en-US" dirty="0"/>
                  <a:t>的中心点</a:t>
                </a:r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0E255EDC-C46F-4889-BF0C-4E8DF9A89F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4690" y="1809296"/>
                <a:ext cx="2110193" cy="646331"/>
              </a:xfrm>
              <a:prstGeom prst="rect">
                <a:avLst/>
              </a:prstGeom>
              <a:blipFill>
                <a:blip r:embed="rId4"/>
                <a:stretch>
                  <a:fillRect t="-7407" r="-1724" b="-10185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82368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聚类：</a:t>
            </a:r>
            <a:r>
              <a:rPr lang="en-US" altLang="zh-CN" dirty="0"/>
              <a:t>k-means</a:t>
            </a:r>
            <a:r>
              <a:rPr lang="zh-CN" altLang="en-US" dirty="0"/>
              <a:t>、</a:t>
            </a:r>
            <a:r>
              <a:rPr lang="en-US" altLang="zh-CN" dirty="0"/>
              <a:t>GMM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46921"/>
            <a:ext cx="8229600" cy="3937000"/>
          </a:xfrm>
        </p:spPr>
        <p:txBody>
          <a:bodyPr>
            <a:normAutofit/>
          </a:bodyPr>
          <a:lstStyle/>
          <a:p>
            <a:r>
              <a:rPr lang="zh-CN" altLang="en-US" dirty="0"/>
              <a:t>如何优化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SSE</a:t>
            </a:r>
            <a:endParaRPr kumimoji="1"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/>
              <p:cNvSpPr txBox="1">
                <a:spLocks/>
              </p:cNvSpPr>
              <p:nvPr/>
            </p:nvSpPr>
            <p:spPr>
              <a:xfrm>
                <a:off x="457200" y="1346783"/>
                <a:ext cx="5505061" cy="40157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1800" kern="1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1400" kern="1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1400" kern="1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dirty="0"/>
                  <a:t>阶段</a:t>
                </a:r>
                <a:r>
                  <a:rPr lang="en-US" altLang="zh-CN" dirty="0"/>
                  <a:t>1</a:t>
                </a:r>
                <a:r>
                  <a:rPr lang="zh-CN" altLang="en-US" dirty="0"/>
                  <a:t>：固定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charset="0"/>
                      </a:rPr>
                      <m:t>{</m:t>
                    </m:r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𝝁</m:t>
                        </m:r>
                      </m:e>
                      <m:sub>
                        <m:r>
                          <a:rPr lang="en-US" altLang="zh-CN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𝑘</m:t>
                        </m:r>
                      </m:sub>
                    </m:sSub>
                    <m:r>
                      <a:rPr lang="en-US" altLang="zh-CN" i="1" dirty="0">
                        <a:latin typeface="Cambria Math" charset="0"/>
                      </a:rPr>
                      <m:t>} </m:t>
                    </m:r>
                  </m:oMath>
                </a14:m>
                <a:r>
                  <a:rPr lang="zh-CN" altLang="en-US" dirty="0"/>
                  <a:t>，优化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charset="0"/>
                              </a:rPr>
                              <m:t>𝑛𝑘</m:t>
                            </m:r>
                          </m:sub>
                        </m:sSub>
                      </m:e>
                    </m:d>
                    <m:r>
                      <a:rPr lang="en-US" altLang="zh-CN" i="1">
                        <a:latin typeface="Cambria Math" charset="0"/>
                      </a:rPr>
                      <m:t> </m:t>
                    </m:r>
                  </m:oMath>
                </a14:m>
                <a:r>
                  <a:rPr lang="zh-CN" altLang="en-US" dirty="0"/>
                  <a:t>，最小化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charset="0"/>
                      </a:rPr>
                      <m:t>𝐽</m:t>
                    </m:r>
                  </m:oMath>
                </a14:m>
                <a:endParaRPr lang="en-US" altLang="zh-CN" dirty="0"/>
              </a:p>
              <a:p>
                <a:pPr marL="342900" lvl="2" indent="-342900"/>
                <a:endParaRPr lang="en-US" dirty="0">
                  <a:solidFill>
                    <a:srgbClr val="C00000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6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1346783"/>
                <a:ext cx="5505061" cy="401574"/>
              </a:xfrm>
              <a:prstGeom prst="rect">
                <a:avLst/>
              </a:prstGeom>
              <a:blipFill>
                <a:blip r:embed="rId2"/>
                <a:stretch>
                  <a:fillRect l="-997" t="-9091" b="-257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4"/>
              <p:cNvSpPr txBox="1"/>
              <p:nvPr/>
            </p:nvSpPr>
            <p:spPr>
              <a:xfrm>
                <a:off x="5769255" y="2475530"/>
                <a:ext cx="3208058" cy="5668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𝐽</m:t>
                      </m:r>
                      <m:r>
                        <a:rPr lang="en-US" altLang="zh-CN" b="0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is-IS" altLang="zh-CN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b="0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𝑛</m:t>
                          </m:r>
                          <m:r>
                            <a:rPr lang="en-US" altLang="zh-CN" b="0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b="0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nary>
                            <m:naryPr>
                              <m:chr m:val="∑"/>
                              <m:limLoc m:val="subSup"/>
                              <m:ctrlPr>
                                <a:rPr lang="is-IS" altLang="zh-CN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altLang="zh-CN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𝑘</m:t>
                              </m:r>
                              <m:r>
                                <a:rPr lang="en-US" altLang="zh-CN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CN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𝐾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</a:rPr>
                                    <m:t>𝑛𝑘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altLang="zh-CN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mr-IN" altLang="zh-CN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b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𝐱</m:t>
                                          </m:r>
                                        </m:e>
                                        <m:sub>
                                          <m:r>
                                            <a:rPr lang="en-US" altLang="zh-CN" b="0" i="1" smtClean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  <m:r>
                                        <a:rPr lang="en-US" altLang="zh-CN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b="0" i="1" smtClean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b="1" i="1" smtClean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𝝁</m:t>
                                          </m:r>
                                        </m:e>
                                        <m:sub>
                                          <m:r>
                                            <a:rPr lang="en-US" altLang="zh-CN" b="0" i="1" smtClean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altLang="zh-CN" b="0" i="1" smtClean="0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nary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7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9255" y="2475530"/>
                <a:ext cx="3208058" cy="56688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6"/>
              <p:cNvSpPr txBox="1"/>
              <p:nvPr/>
            </p:nvSpPr>
            <p:spPr>
              <a:xfrm>
                <a:off x="1059873" y="1947699"/>
                <a:ext cx="3695435" cy="7194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charset="0"/>
                            </a:rPr>
                            <m:t>𝑛𝑘</m:t>
                          </m:r>
                        </m:sub>
                      </m:sSub>
                      <m:r>
                        <a:rPr lang="en-US" altLang="zh-CN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mr-IN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mr-IN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mr-IN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b="0" i="1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b="0" i="0" smtClean="0">
                                        <a:latin typeface="Cambria Math" charset="0"/>
                                      </a:rPr>
                                      <m:t>if</m:t>
                                    </m:r>
                                    <m:r>
                                      <a:rPr lang="zh-CN" altLang="en-US" b="0" i="1" smtClean="0">
                                        <a:latin typeface="Cambria Math" charset="0"/>
                                      </a:rPr>
                                      <m:t> </m:t>
                                    </m:r>
                                    <m:r>
                                      <a:rPr lang="en-US" altLang="zh-CN" b="0" i="1" smtClean="0">
                                        <a:latin typeface="Cambria Math" charset="0"/>
                                      </a:rPr>
                                      <m:t>𝑘</m:t>
                                    </m:r>
                                    <m:r>
                                      <a:rPr lang="en-US" altLang="zh-CN" b="0" i="1" smtClean="0">
                                        <a:latin typeface="Cambria Math" charset="0"/>
                                      </a:rPr>
                                      <m:t>=</m:t>
                                    </m:r>
                                    <m:func>
                                      <m:funcPr>
                                        <m:ctrlPr>
                                          <a:rPr lang="zh-CN" alt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b="0" i="0" smtClean="0">
                                            <a:latin typeface="Cambria Math" charset="0"/>
                                          </a:rPr>
                                          <m:t>arg</m:t>
                                        </m:r>
                                      </m:fName>
                                      <m:e>
                                        <m:func>
                                          <m:funcPr>
                                            <m:ctrlPr>
                                              <a:rPr lang="zh-CN" alt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limLow>
                                              <m:limLowPr>
                                                <m:ctrlPr>
                                                  <a:rPr lang="en-US" altLang="zh-CN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limLowPr>
                                              <m: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US" altLang="zh-CN" b="0" i="0" smtClean="0">
                                                    <a:latin typeface="Cambria Math" charset="0"/>
                                                  </a:rPr>
                                                  <m:t>min</m:t>
                                                </m:r>
                                              </m:e>
                                              <m:lim>
                                                <m:r>
                                                  <a:rPr lang="en-US" altLang="zh-CN" b="0" i="1" smtClean="0">
                                                    <a:latin typeface="Cambria Math" charset="0"/>
                                                  </a:rPr>
                                                  <m:t>𝑗</m:t>
                                                </m:r>
                                              </m:lim>
                                            </m:limLow>
                                          </m:fName>
                                          <m:e>
                                            <m:sSup>
                                              <m:sSupPr>
                                                <m:ctrlPr>
                                                  <a:rPr lang="en-US" altLang="zh-CN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d>
                                                  <m:dPr>
                                                    <m:begChr m:val="‖"/>
                                                    <m:endChr m:val="‖"/>
                                                    <m:ctrlPr>
                                                      <a:rPr lang="mr-IN" altLang="zh-CN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sSub>
                                                      <m:sSubPr>
                                                        <m:ctrlPr>
                                                          <a:rPr lang="en-US" altLang="zh-CN" b="1" i="1" smtClean="0">
                                                            <a:solidFill>
                                                              <a:schemeClr val="tx1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sSubPr>
                                                      <m:e>
                                                        <m:r>
                                                          <a:rPr lang="en-US" altLang="zh-CN" b="1">
                                                            <a:solidFill>
                                                              <a:schemeClr val="tx1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𝐱</m:t>
                                                        </m:r>
                                                      </m:e>
                                                      <m:sub>
                                                        <m:r>
                                                          <a:rPr lang="en-US" altLang="zh-CN" i="1">
                                                            <a:solidFill>
                                                              <a:schemeClr val="tx1"/>
                                                            </a:solidFill>
                                                            <a:latin typeface="Cambria Math" charset="0"/>
                                                          </a:rPr>
                                                          <m:t>𝑛</m:t>
                                                        </m:r>
                                                      </m:sub>
                                                    </m:sSub>
                                                    <m:r>
                                                      <a:rPr lang="en-US" altLang="zh-CN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charset="0"/>
                                                      </a:rPr>
                                                      <m:t>−</m:t>
                                                    </m:r>
                                                    <m:sSub>
                                                      <m:sSubPr>
                                                        <m:ctrlPr>
                                                          <a:rPr lang="en-US" altLang="zh-CN" i="1">
                                                            <a:solidFill>
                                                              <a:schemeClr val="tx1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  <a:ea typeface="Cambria Math" charset="0"/>
                                                            <a:cs typeface="Cambria Math" charset="0"/>
                                                          </a:rPr>
                                                        </m:ctrlPr>
                                                      </m:sSubPr>
                                                      <m:e>
                                                        <m:r>
                                                          <a:rPr lang="en-US" altLang="zh-CN" b="1" i="1">
                                                            <a:solidFill>
                                                              <a:schemeClr val="tx1"/>
                                                            </a:solidFill>
                                                            <a:latin typeface="Cambria Math" charset="0"/>
                                                            <a:ea typeface="Cambria Math" charset="0"/>
                                                            <a:cs typeface="Cambria Math" charset="0"/>
                                                          </a:rPr>
                                                          <m:t>𝝁</m:t>
                                                        </m:r>
                                                      </m:e>
                                                      <m:sub>
                                                        <m:r>
                                                          <a:rPr lang="en-US" altLang="zh-CN" i="1">
                                                            <a:solidFill>
                                                              <a:schemeClr val="tx1"/>
                                                            </a:solidFill>
                                                            <a:latin typeface="Cambria Math" charset="0"/>
                                                            <a:ea typeface="Cambria Math" charset="0"/>
                                                            <a:cs typeface="Cambria Math" charset="0"/>
                                                          </a:rPr>
                                                          <m:t>𝑘</m:t>
                                                        </m:r>
                                                      </m:sub>
                                                    </m:sSub>
                                                  </m:e>
                                                </m:d>
                                              </m:e>
                                              <m:sup>
                                                <m:r>
                                                  <a:rPr lang="en-US" altLang="zh-CN" b="0" i="1" smtClean="0">
                                                    <a:latin typeface="Cambria Math" charset="0"/>
                                                  </a:rPr>
                                                  <m:t>2</m:t>
                                                </m:r>
                                              </m:sup>
                                            </m:sSup>
                                          </m:e>
                                        </m:func>
                                      </m:e>
                                    </m:func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mr-IN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b="0" i="1" smtClean="0">
                                        <a:latin typeface="Cambria Math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b="0" i="0" smtClean="0">
                                        <a:latin typeface="Cambria Math" charset="0"/>
                                      </a:rPr>
                                      <m:t>otherwise</m:t>
                                    </m:r>
                                    <m:r>
                                      <a:rPr lang="zh-CN" altLang="en-US" b="0" i="0" smtClean="0">
                                        <a:latin typeface="Cambria Math" charset="0"/>
                                      </a:rPr>
                                      <m:t>                              </m:t>
                                    </m:r>
                                  </m:e>
                                </m:mr>
                              </m:m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9873" y="1947699"/>
                <a:ext cx="3695435" cy="71942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/>
              <p:cNvSpPr txBox="1">
                <a:spLocks/>
              </p:cNvSpPr>
              <p:nvPr/>
            </p:nvSpPr>
            <p:spPr>
              <a:xfrm>
                <a:off x="457200" y="2976881"/>
                <a:ext cx="5505061" cy="40157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1800" kern="1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1400" kern="1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1400" kern="1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dirty="0"/>
                  <a:t>阶段</a:t>
                </a:r>
                <a:r>
                  <a:rPr lang="en-US" altLang="zh-CN" dirty="0"/>
                  <a:t>2</a:t>
                </a:r>
                <a:r>
                  <a:rPr lang="zh-CN" altLang="en-US" dirty="0"/>
                  <a:t>：固定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charset="0"/>
                              </a:rPr>
                              <m:t>𝑛𝑘</m:t>
                            </m:r>
                          </m:sub>
                        </m:sSub>
                      </m:e>
                    </m:d>
                    <m:r>
                      <a:rPr lang="en-US" altLang="zh-CN" i="1" dirty="0">
                        <a:latin typeface="Cambria Math" charset="0"/>
                      </a:rPr>
                      <m:t> </m:t>
                    </m:r>
                  </m:oMath>
                </a14:m>
                <a:r>
                  <a:rPr lang="zh-CN" altLang="en-US" dirty="0"/>
                  <a:t>，优化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charset="0"/>
                      </a:rPr>
                      <m:t>{</m:t>
                    </m:r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𝝁</m:t>
                        </m:r>
                      </m:e>
                      <m:sub>
                        <m:r>
                          <a:rPr lang="en-US" altLang="zh-CN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𝑘</m:t>
                        </m:r>
                      </m:sub>
                    </m:sSub>
                    <m:r>
                      <a:rPr lang="en-US" altLang="zh-CN" i="1" dirty="0">
                        <a:latin typeface="Cambria Math" charset="0"/>
                      </a:rPr>
                      <m:t>}</m:t>
                    </m:r>
                  </m:oMath>
                </a14:m>
                <a:r>
                  <a:rPr lang="zh-CN" altLang="en-US" dirty="0"/>
                  <a:t>，最小化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charset="0"/>
                      </a:rPr>
                      <m:t>𝐽</m:t>
                    </m:r>
                  </m:oMath>
                </a14:m>
                <a:endParaRPr lang="en-US" altLang="zh-CN" dirty="0"/>
              </a:p>
              <a:p>
                <a:pPr marL="342900" lvl="2" indent="-342900"/>
                <a:endParaRPr lang="en-US" dirty="0">
                  <a:solidFill>
                    <a:srgbClr val="C00000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9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2976881"/>
                <a:ext cx="5505061" cy="401574"/>
              </a:xfrm>
              <a:prstGeom prst="rect">
                <a:avLst/>
              </a:prstGeom>
              <a:blipFill>
                <a:blip r:embed="rId5"/>
                <a:stretch>
                  <a:fillRect l="-997" t="-7576" b="-257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8"/>
              <p:cNvSpPr txBox="1"/>
              <p:nvPr/>
            </p:nvSpPr>
            <p:spPr>
              <a:xfrm>
                <a:off x="1059873" y="3378455"/>
                <a:ext cx="3168431" cy="5668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𝛻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𝝁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𝑘</m:t>
                              </m:r>
                            </m:sub>
                          </m:sSub>
                        </m:sub>
                      </m:sSub>
                      <m:r>
                        <a:rPr lang="en-US" altLang="zh-CN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=2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is-IS" altLang="zh-CN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altLang="zh-C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</m:t>
                          </m:r>
                          <m:r>
                            <a:rPr lang="en-US" altLang="zh-C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𝑛𝑘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𝝁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</m:t>
                          </m:r>
                        </m:e>
                      </m:nary>
                      <m:r>
                        <a:rPr lang="en-US" altLang="zh-CN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9873" y="3378455"/>
                <a:ext cx="3168431" cy="56688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9"/>
              <p:cNvSpPr/>
              <p:nvPr/>
            </p:nvSpPr>
            <p:spPr>
              <a:xfrm>
                <a:off x="1059873" y="4119080"/>
                <a:ext cx="1897314" cy="7201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𝝁</m:t>
                          </m:r>
                        </m:e>
                        <m:sub>
                          <m:r>
                            <a:rPr lang="en-US" altLang="zh-C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𝑘</m:t>
                          </m:r>
                        </m:sub>
                      </m:sSub>
                      <m:r>
                        <a:rPr lang="en-US" altLang="zh-CN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altLang="zh-CN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subSup"/>
                              <m:ctrlPr>
                                <a:rPr lang="is-IS" altLang="zh-CN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altLang="zh-C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𝑛</m:t>
                              </m:r>
                              <m:r>
                                <a:rPr lang="en-US" altLang="zh-C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𝑁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𝑛𝑘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ctrlPr>
                                <a:rPr lang="is-IS" altLang="zh-CN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altLang="zh-C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𝑛</m:t>
                              </m:r>
                              <m:r>
                                <a:rPr lang="en-US" altLang="zh-C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𝑁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𝑛𝑘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9873" y="4119080"/>
                <a:ext cx="1897314" cy="72019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/>
          <p:cNvCxnSpPr/>
          <p:nvPr/>
        </p:nvCxnSpPr>
        <p:spPr>
          <a:xfrm flipH="1" flipV="1">
            <a:off x="4890655" y="2307413"/>
            <a:ext cx="1487835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cxnSpLocks/>
            <a:endCxn id="10" idx="3"/>
          </p:cNvCxnSpPr>
          <p:nvPr/>
        </p:nvCxnSpPr>
        <p:spPr>
          <a:xfrm flipH="1">
            <a:off x="4228304" y="3183579"/>
            <a:ext cx="2150186" cy="47831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6"/>
          <p:cNvSpPr txBox="1"/>
          <p:nvPr/>
        </p:nvSpPr>
        <p:spPr>
          <a:xfrm>
            <a:off x="6440243" y="2027654"/>
            <a:ext cx="20637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E</a:t>
            </a:r>
            <a:r>
              <a:rPr lang="en-US" altLang="zh-CN" dirty="0"/>
              <a:t>(expectation)</a:t>
            </a:r>
            <a:r>
              <a:rPr lang="zh-CN" altLang="en-US" dirty="0"/>
              <a:t> </a:t>
            </a:r>
            <a:r>
              <a:rPr lang="en-US" altLang="zh-CN" dirty="0"/>
              <a:t>Step</a:t>
            </a:r>
            <a:r>
              <a:rPr lang="zh-CN" altLang="en-US" dirty="0"/>
              <a:t> </a:t>
            </a:r>
            <a:endParaRPr lang="en-US" dirty="0"/>
          </a:p>
        </p:txBody>
      </p:sp>
      <p:sp>
        <p:nvSpPr>
          <p:cNvPr id="15" name="TextBox 17"/>
          <p:cNvSpPr txBox="1"/>
          <p:nvPr/>
        </p:nvSpPr>
        <p:spPr>
          <a:xfrm>
            <a:off x="6440243" y="3485710"/>
            <a:ext cx="23028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M</a:t>
            </a:r>
            <a:r>
              <a:rPr lang="en-US" altLang="zh-CN" dirty="0"/>
              <a:t>(maximization)</a:t>
            </a:r>
            <a:r>
              <a:rPr lang="zh-CN" altLang="en-US" dirty="0"/>
              <a:t> </a:t>
            </a:r>
            <a:r>
              <a:rPr lang="en-US" altLang="zh-CN" dirty="0"/>
              <a:t>Step</a:t>
            </a:r>
            <a:r>
              <a:rPr lang="zh-CN" altLang="en-US" dirty="0"/>
              <a:t> </a:t>
            </a:r>
            <a:endParaRPr 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407945C-0909-4B3B-B520-7CCB5833684B}"/>
              </a:ext>
            </a:extLst>
          </p:cNvPr>
          <p:cNvSpPr/>
          <p:nvPr/>
        </p:nvSpPr>
        <p:spPr>
          <a:xfrm>
            <a:off x="4646606" y="3571623"/>
            <a:ext cx="1608538" cy="29697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ysClr val="windowText" lastClr="000000"/>
                </a:solidFill>
              </a:rPr>
              <a:t>这里用到矩阵求导</a:t>
            </a:r>
          </a:p>
        </p:txBody>
      </p:sp>
    </p:spTree>
    <p:extLst>
      <p:ext uri="{BB962C8B-B14F-4D97-AF65-F5344CB8AC3E}">
        <p14:creationId xmlns:p14="http://schemas.microsoft.com/office/powerpoint/2010/main" val="1889338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聚类：</a:t>
            </a:r>
            <a:r>
              <a:rPr lang="en-US" altLang="zh-CN" dirty="0"/>
              <a:t>k-means</a:t>
            </a:r>
            <a:r>
              <a:rPr lang="zh-CN" altLang="en-US" dirty="0"/>
              <a:t>、</a:t>
            </a:r>
            <a:r>
              <a:rPr lang="en-US" altLang="zh-CN" dirty="0"/>
              <a:t>GMM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Calibri" charset="0"/>
                <a:ea typeface="Calibri" charset="0"/>
                <a:cs typeface="Calibri" charset="0"/>
              </a:rPr>
              <a:t>K-Means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是</a:t>
            </a:r>
            <a:r>
              <a:rPr lang="en-US" altLang="zh-CN" dirty="0">
                <a:latin typeface="Calibri" charset="0"/>
                <a:ea typeface="Calibri" charset="0"/>
                <a:cs typeface="Calibri" charset="0"/>
              </a:rPr>
              <a:t>Expectation-Maximization</a:t>
            </a:r>
            <a:r>
              <a:rPr lang="zh-CN" altLang="en-US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dirty="0">
                <a:latin typeface="Calibri" charset="0"/>
                <a:ea typeface="Calibri" charset="0"/>
                <a:cs typeface="Calibri" charset="0"/>
              </a:rPr>
              <a:t>(EM)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算法的特殊情况</a:t>
            </a:r>
            <a:endParaRPr lang="en-US" altLang="zh-CN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/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假设有</a:t>
            </a:r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4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个样本</a:t>
            </a:r>
            <a:endParaRPr lang="en-US" altLang="zh-CN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/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K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为</a:t>
            </a:r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3</a:t>
            </a:r>
          </a:p>
          <a:p>
            <a:endParaRPr kumimoji="1"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表格 10">
                <a:extLst>
                  <a:ext uri="{FF2B5EF4-FFF2-40B4-BE49-F238E27FC236}">
                    <a16:creationId xmlns:a16="http://schemas.microsoft.com/office/drawing/2014/main" id="{35D8C8C1-26EE-4262-80A9-C96B2C1A928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06950878"/>
                  </p:ext>
                </p:extLst>
              </p:nvPr>
            </p:nvGraphicFramePr>
            <p:xfrm>
              <a:off x="1901535" y="2063059"/>
              <a:ext cx="5160820" cy="23774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90205">
                      <a:extLst>
                        <a:ext uri="{9D8B030D-6E8A-4147-A177-3AD203B41FA5}">
                          <a16:colId xmlns:a16="http://schemas.microsoft.com/office/drawing/2014/main" val="416721331"/>
                        </a:ext>
                      </a:extLst>
                    </a:gridCol>
                    <a:gridCol w="1290205">
                      <a:extLst>
                        <a:ext uri="{9D8B030D-6E8A-4147-A177-3AD203B41FA5}">
                          <a16:colId xmlns:a16="http://schemas.microsoft.com/office/drawing/2014/main" val="2171437241"/>
                        </a:ext>
                      </a:extLst>
                    </a:gridCol>
                    <a:gridCol w="1290205">
                      <a:extLst>
                        <a:ext uri="{9D8B030D-6E8A-4147-A177-3AD203B41FA5}">
                          <a16:colId xmlns:a16="http://schemas.microsoft.com/office/drawing/2014/main" val="558792606"/>
                        </a:ext>
                      </a:extLst>
                    </a:gridCol>
                    <a:gridCol w="1290205">
                      <a:extLst>
                        <a:ext uri="{9D8B030D-6E8A-4147-A177-3AD203B41FA5}">
                          <a16:colId xmlns:a16="http://schemas.microsoft.com/office/drawing/2014/main" val="910135442"/>
                        </a:ext>
                      </a:extLst>
                    </a:gridCol>
                  </a:tblGrid>
                  <a:tr h="271852">
                    <a:tc>
                      <a:txBody>
                        <a:bodyPr/>
                        <a:lstStyle/>
                        <a:p>
                          <a:r>
                            <a:rPr lang="zh-CN" altLang="en-US" dirty="0"/>
                            <a:t>样本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C1</a:t>
                          </a:r>
                        </a:p>
                        <a:p>
                          <a:endParaRPr lang="en-US" altLang="zh-CN" dirty="0"/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dirty="0" smtClean="0"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 dirty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𝝁</m:t>
                                    </m:r>
                                  </m:e>
                                  <m:sub>
                                    <m:r>
                                      <a:rPr lang="en-US" altLang="zh-CN" b="1" i="1" dirty="0" smtClean="0"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C2</a:t>
                          </a:r>
                        </a:p>
                        <a:p>
                          <a:endParaRPr lang="en-US" altLang="zh-CN" dirty="0"/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dirty="0" smtClean="0"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 dirty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𝝁</m:t>
                                    </m:r>
                                  </m:e>
                                  <m:sub>
                                    <m:r>
                                      <a:rPr lang="en-US" altLang="zh-CN" i="1" dirty="0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C3</a:t>
                          </a:r>
                        </a:p>
                        <a:p>
                          <a:endParaRPr lang="en-US" altLang="zh-CN" dirty="0"/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dirty="0" smtClean="0"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 dirty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𝝁</m:t>
                                    </m:r>
                                  </m:e>
                                  <m:sub>
                                    <m:r>
                                      <a:rPr lang="en-US" altLang="zh-CN" b="1" i="1" dirty="0" smtClean="0"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9569892"/>
                      </a:ext>
                    </a:extLst>
                  </a:tr>
                  <a:tr h="271852"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x1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zh-CN" dirty="0"/>
                            <a:t>=1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  <m:t>12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zh-CN" dirty="0"/>
                            <a:t>=0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  <m:t>13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zh-CN" dirty="0"/>
                            <a:t>=0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60373352"/>
                      </a:ext>
                    </a:extLst>
                  </a:tr>
                  <a:tr h="271852"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x2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  <m:t>21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zh-CN" dirty="0"/>
                            <a:t>=0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  <m:t>22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zh-CN" dirty="0"/>
                            <a:t>=1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  <m:t>23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zh-CN" dirty="0"/>
                            <a:t>=0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88959805"/>
                      </a:ext>
                    </a:extLst>
                  </a:tr>
                  <a:tr h="271852"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x3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  <m:t>31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zh-CN" dirty="0"/>
                            <a:t>=0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  <m:t>32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zh-CN" dirty="0"/>
                            <a:t>=1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  <m:t>33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zh-CN" dirty="0"/>
                            <a:t>=0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91725126"/>
                      </a:ext>
                    </a:extLst>
                  </a:tr>
                  <a:tr h="271852"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x4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  <m:t>41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zh-CN" dirty="0"/>
                            <a:t>=0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  <m:t>42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zh-CN" dirty="0"/>
                            <a:t>=0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  <m:t>43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zh-CN" dirty="0"/>
                            <a:t>=1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8294471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表格 10">
                <a:extLst>
                  <a:ext uri="{FF2B5EF4-FFF2-40B4-BE49-F238E27FC236}">
                    <a16:creationId xmlns:a16="http://schemas.microsoft.com/office/drawing/2014/main" id="{35D8C8C1-26EE-4262-80A9-C96B2C1A928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06950878"/>
                  </p:ext>
                </p:extLst>
              </p:nvPr>
            </p:nvGraphicFramePr>
            <p:xfrm>
              <a:off x="1901535" y="2063059"/>
              <a:ext cx="5160820" cy="23774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90205">
                      <a:extLst>
                        <a:ext uri="{9D8B030D-6E8A-4147-A177-3AD203B41FA5}">
                          <a16:colId xmlns:a16="http://schemas.microsoft.com/office/drawing/2014/main" val="416721331"/>
                        </a:ext>
                      </a:extLst>
                    </a:gridCol>
                    <a:gridCol w="1290205">
                      <a:extLst>
                        <a:ext uri="{9D8B030D-6E8A-4147-A177-3AD203B41FA5}">
                          <a16:colId xmlns:a16="http://schemas.microsoft.com/office/drawing/2014/main" val="2171437241"/>
                        </a:ext>
                      </a:extLst>
                    </a:gridCol>
                    <a:gridCol w="1290205">
                      <a:extLst>
                        <a:ext uri="{9D8B030D-6E8A-4147-A177-3AD203B41FA5}">
                          <a16:colId xmlns:a16="http://schemas.microsoft.com/office/drawing/2014/main" val="558792606"/>
                        </a:ext>
                      </a:extLst>
                    </a:gridCol>
                    <a:gridCol w="1290205">
                      <a:extLst>
                        <a:ext uri="{9D8B030D-6E8A-4147-A177-3AD203B41FA5}">
                          <a16:colId xmlns:a16="http://schemas.microsoft.com/office/drawing/2014/main" val="910135442"/>
                        </a:ext>
                      </a:extLst>
                    </a:gridCol>
                  </a:tblGrid>
                  <a:tr h="914400">
                    <a:tc>
                      <a:txBody>
                        <a:bodyPr/>
                        <a:lstStyle/>
                        <a:p>
                          <a:r>
                            <a:rPr lang="zh-CN" altLang="en-US" dirty="0" smtClean="0"/>
                            <a:t>样本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100472" t="-5333" r="-201887" b="-17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200472" t="-5333" r="-101887" b="-17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300472" t="-5333" r="-1887" b="-170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1956989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x1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100472" t="-259016" r="-201887" b="-3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200472" t="-259016" r="-101887" b="-3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300472" t="-259016" r="-1887" b="-31967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6037335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x2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100472" t="-365000" r="-201887" b="-2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200472" t="-365000" r="-101887" b="-2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300472" t="-365000" r="-1887" b="-22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8959805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x3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100472" t="-465000" r="-201887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200472" t="-465000" r="-101887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300472" t="-465000" r="-1887" b="-12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9172512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x4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100472" t="-565000" r="-201887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200472" t="-565000" r="-101887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300472" t="-565000" r="-1887" b="-2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8294471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左大括号 3">
            <a:extLst>
              <a:ext uri="{FF2B5EF4-FFF2-40B4-BE49-F238E27FC236}">
                <a16:creationId xmlns:a16="http://schemas.microsoft.com/office/drawing/2014/main" id="{7102F142-FD05-4E92-9B65-19644ED9B7BF}"/>
              </a:ext>
            </a:extLst>
          </p:cNvPr>
          <p:cNvSpPr/>
          <p:nvPr/>
        </p:nvSpPr>
        <p:spPr>
          <a:xfrm rot="16200000" flipH="1">
            <a:off x="4652962" y="609073"/>
            <a:ext cx="435428" cy="234904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CCD0F6F-ECA9-4212-8BE9-8B719FE4AB4B}"/>
              </a:ext>
            </a:extLst>
          </p:cNvPr>
          <p:cNvSpPr/>
          <p:nvPr/>
        </p:nvSpPr>
        <p:spPr>
          <a:xfrm>
            <a:off x="4633684" y="1256439"/>
            <a:ext cx="10118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3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个类簇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72882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聚类：</a:t>
            </a:r>
            <a:r>
              <a:rPr lang="en-US" altLang="zh-CN" dirty="0"/>
              <a:t>k-means</a:t>
            </a:r>
            <a:r>
              <a:rPr lang="zh-CN" altLang="en-US" dirty="0"/>
              <a:t>、</a:t>
            </a:r>
            <a:r>
              <a:rPr lang="en-US" altLang="zh-CN" dirty="0"/>
              <a:t>GMM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zh-CN" altLang="en-US" dirty="0"/>
                  <a:t>终止条件</a:t>
                </a:r>
                <a:endParaRPr lang="en-US" altLang="zh-CN" dirty="0"/>
              </a:p>
              <a:p>
                <a:pPr lvl="1"/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数据不再（很少）被重新指定到不同的簇</a:t>
                </a:r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中心位置不再发生变化或者变化很小</a:t>
                </a:r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SSE(sum of squared error)</a:t>
                </a:r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不再减少</a:t>
                </a:r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742950" lvl="2" indent="0">
                  <a:buNone/>
                </a:pPr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742950" lvl="2" indent="0">
                  <a:buNone/>
                </a:pPr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742950" lvl="2" indent="0">
                  <a:buNone/>
                </a:pPr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742950" lvl="2" indent="0">
                  <a:buNone/>
                </a:pPr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𝝁</m:t>
                        </m:r>
                      </m:e>
                      <m:sub>
                        <m:r>
                          <a:rPr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第</a:t>
                </a:r>
                <a:r>
                  <a:rPr lang="en-US" altLang="zh-CN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</a:t>
                </a:r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个簇的中心点</a:t>
                </a:r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kumimoji="1"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67" t="-7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4"/>
              <p:cNvSpPr txBox="1"/>
              <p:nvPr/>
            </p:nvSpPr>
            <p:spPr>
              <a:xfrm>
                <a:off x="1737620" y="2371630"/>
                <a:ext cx="3242041" cy="5724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𝑱</m:t>
                      </m:r>
                      <m:r>
                        <a:rPr lang="en-US" altLang="zh-CN" b="1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is-IS" altLang="zh-CN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b="1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𝒏</m:t>
                          </m:r>
                          <m:r>
                            <a:rPr lang="en-US" altLang="zh-CN" b="1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=</m:t>
                          </m:r>
                          <m:r>
                            <a:rPr lang="en-US" altLang="zh-CN" b="1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𝟏</m:t>
                          </m:r>
                        </m:sub>
                        <m:sup>
                          <m:r>
                            <a:rPr lang="en-US" altLang="zh-CN" b="1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𝑵</m:t>
                          </m:r>
                        </m:sup>
                        <m:e>
                          <m:nary>
                            <m:naryPr>
                              <m:chr m:val="∑"/>
                              <m:limLoc m:val="subSup"/>
                              <m:ctrlPr>
                                <a:rPr lang="is-IS" altLang="zh-CN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altLang="zh-CN" b="1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𝒌</m:t>
                              </m:r>
                              <m:r>
                                <a:rPr lang="en-US" altLang="zh-CN" b="1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−</m:t>
                              </m:r>
                              <m:r>
                                <a:rPr lang="en-US" altLang="zh-CN" b="1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𝟏</m:t>
                              </m:r>
                            </m:sub>
                            <m:sup>
                              <m:r>
                                <a:rPr lang="en-US" altLang="zh-CN" b="1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𝑲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zh-CN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 smtClean="0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</a:rPr>
                                    <m:t>𝒓</m:t>
                                  </m:r>
                                </m:e>
                                <m:sub>
                                  <m:r>
                                    <a:rPr lang="en-US" altLang="zh-CN" b="1" i="1" smtClean="0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</a:rPr>
                                    <m:t>𝒏𝒌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altLang="zh-CN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mr-IN" altLang="zh-CN" b="1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b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𝐱</m:t>
                                          </m:r>
                                        </m:e>
                                        <m:sub>
                                          <m:r>
                                            <a:rPr lang="en-US" altLang="zh-CN" b="1" i="1" smtClean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charset="0"/>
                                            </a:rPr>
                                            <m:t>𝒏</m:t>
                                          </m:r>
                                        </m:sub>
                                      </m:sSub>
                                      <m:r>
                                        <a:rPr lang="en-US" altLang="zh-CN" b="1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b="1" i="1" smtClean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b="1" i="1" smtClean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𝝁</m:t>
                                          </m:r>
                                        </m:e>
                                        <m:sub>
                                          <m:r>
                                            <a:rPr lang="en-US" altLang="zh-CN" b="1" i="1" smtClean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𝒌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altLang="zh-CN" b="1" i="1" smtClean="0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</a:rPr>
                                    <m:t>𝟐</m:t>
                                  </m:r>
                                </m:sup>
                              </m:sSup>
                            </m:e>
                          </m:nary>
                        </m:e>
                      </m:nary>
                    </m:oMath>
                  </m:oMathPara>
                </a14:m>
                <a:endParaRPr lang="en-US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6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7620" y="2371630"/>
                <a:ext cx="3242041" cy="57240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3369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聚类：</a:t>
            </a:r>
            <a:r>
              <a:rPr lang="en-US" altLang="zh-CN" dirty="0"/>
              <a:t>k-means</a:t>
            </a:r>
            <a:r>
              <a:rPr lang="zh-CN" altLang="en-US" dirty="0"/>
              <a:t>、</a:t>
            </a:r>
            <a:r>
              <a:rPr lang="en-US" altLang="zh-CN" dirty="0"/>
              <a:t>GMM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Times" panose="02020603050405020304" pitchFamily="18" charset="0"/>
                <a:cs typeface="Times" panose="02020603050405020304" pitchFamily="18" charset="0"/>
              </a:rPr>
              <a:t>K-Means</a:t>
            </a:r>
            <a:r>
              <a:rPr lang="zh-CN" altLang="en-US" dirty="0">
                <a:latin typeface="Times" panose="02020603050405020304" pitchFamily="18" charset="0"/>
                <a:cs typeface="Times" panose="02020603050405020304" pitchFamily="18" charset="0"/>
              </a:rPr>
              <a:t>运行过程的一次迭代</a:t>
            </a:r>
            <a:endParaRPr kumimoji="1" lang="en-US" altLang="zh-CN" dirty="0"/>
          </a:p>
        </p:txBody>
      </p:sp>
      <p:sp>
        <p:nvSpPr>
          <p:cNvPr id="6" name="文本框 5"/>
          <p:cNvSpPr txBox="1"/>
          <p:nvPr/>
        </p:nvSpPr>
        <p:spPr>
          <a:xfrm>
            <a:off x="731995" y="3764083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初始中心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3521" y="1734845"/>
            <a:ext cx="1981544" cy="1709962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517" y="1634259"/>
            <a:ext cx="1981544" cy="1911134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2798999" y="3764083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数据划分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2181" y="1734845"/>
            <a:ext cx="1981544" cy="1709962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4947659" y="3762965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更新中心</a:t>
            </a: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5256" y="1685390"/>
            <a:ext cx="1981544" cy="1709962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6834253" y="3762965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更新数据划分</a:t>
            </a:r>
          </a:p>
        </p:txBody>
      </p:sp>
    </p:spTree>
    <p:extLst>
      <p:ext uri="{BB962C8B-B14F-4D97-AF65-F5344CB8AC3E}">
        <p14:creationId xmlns:p14="http://schemas.microsoft.com/office/powerpoint/2010/main" val="2236479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pause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kumimoji="1" lang="en-US" altLang="zh-CN" dirty="0"/>
          </a:p>
        </p:txBody>
      </p:sp>
      <p:pic>
        <p:nvPicPr>
          <p:cNvPr id="5" name="Picture 4" descr="https://gimg2.baidu.com/image_search/src=http%3A%2F%2Fpic.51yuansu.com%2Fpic3%2Fcover%2F03%2F46%2F97%2F5bab68eb6b4a1_610.jpg&amp;refer=http%3A%2F%2Fpic.51yuansu.com&amp;app=2002&amp;size=f9999,10000&amp;q=a80&amp;n=0&amp;g=0n&amp;fmt=jpeg?sec=1636806551&amp;t=fce412286299fb8c7d98cdbcbd681ecd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182" y="819150"/>
            <a:ext cx="3926897" cy="4004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8788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聚类：</a:t>
            </a:r>
            <a:r>
              <a:rPr lang="en-US" altLang="zh-CN" dirty="0"/>
              <a:t>k-means</a:t>
            </a:r>
            <a:r>
              <a:rPr lang="zh-CN" altLang="en-US" dirty="0"/>
              <a:t>、</a:t>
            </a:r>
            <a:r>
              <a:rPr lang="en-US" altLang="zh-CN" dirty="0"/>
              <a:t>GMM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ea typeface="宋体" charset="-122"/>
              </a:rPr>
              <a:t>Example - The data points</a:t>
            </a:r>
          </a:p>
          <a:p>
            <a:endParaRPr kumimoji="1" lang="en-US" altLang="zh-CN" dirty="0"/>
          </a:p>
        </p:txBody>
      </p:sp>
      <p:pic>
        <p:nvPicPr>
          <p:cNvPr id="6" name="Picture 79" descr="sample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4661" y="1162072"/>
            <a:ext cx="5138365" cy="3853774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0934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聚类：</a:t>
            </a:r>
            <a:r>
              <a:rPr lang="en-US" altLang="zh-CN" dirty="0"/>
              <a:t>k-means</a:t>
            </a:r>
            <a:r>
              <a:rPr lang="zh-CN" altLang="en-US" dirty="0"/>
              <a:t>、</a:t>
            </a:r>
            <a:r>
              <a:rPr lang="en-US" altLang="zh-CN" dirty="0"/>
              <a:t>GMM</a:t>
            </a:r>
            <a:endParaRPr lang="zh-CN" alt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57200" y="819150"/>
            <a:ext cx="8229600" cy="3937000"/>
          </a:xfrm>
        </p:spPr>
        <p:txBody>
          <a:bodyPr>
            <a:normAutofit/>
          </a:bodyPr>
          <a:lstStyle/>
          <a:p>
            <a:r>
              <a:rPr lang="zh-CN" altLang="en-US" dirty="0"/>
              <a:t>监督学习和无监督学习比较</a:t>
            </a:r>
            <a:endParaRPr lang="en-US" altLang="zh-CN" dirty="0"/>
          </a:p>
          <a:p>
            <a:pPr lvl="1"/>
            <a:r>
              <a:rPr lang="zh-CN" altLang="en-US" dirty="0"/>
              <a:t>监督学习</a:t>
            </a:r>
            <a:endParaRPr lang="en-US" altLang="zh-CN" dirty="0"/>
          </a:p>
          <a:p>
            <a:pPr lvl="2"/>
            <a:r>
              <a:rPr lang="zh-CN" altLang="en-US" dirty="0"/>
              <a:t>建模数据中输入特征与</a:t>
            </a:r>
            <a:r>
              <a:rPr lang="zh-CN" altLang="en-US" b="1" dirty="0">
                <a:solidFill>
                  <a:srgbClr val="C00000"/>
                </a:solidFill>
              </a:rPr>
              <a:t>目标类别之间的联系</a:t>
            </a:r>
            <a:endParaRPr lang="en-US" altLang="zh-CN" b="1" dirty="0">
              <a:solidFill>
                <a:srgbClr val="C00000"/>
              </a:solidFill>
            </a:endParaRPr>
          </a:p>
          <a:p>
            <a:pPr lvl="2"/>
            <a:r>
              <a:rPr lang="zh-CN" altLang="en-US" dirty="0"/>
              <a:t>目标：在未知数据上进行精确预测</a:t>
            </a:r>
            <a:endParaRPr lang="en-US" altLang="zh-CN" dirty="0"/>
          </a:p>
          <a:p>
            <a:pPr lvl="1"/>
            <a:r>
              <a:rPr lang="zh-CN" altLang="en-US" dirty="0"/>
              <a:t>无监督学习</a:t>
            </a:r>
            <a:endParaRPr lang="en-US" altLang="zh-CN" dirty="0"/>
          </a:p>
          <a:p>
            <a:pPr lvl="2"/>
            <a:r>
              <a:rPr lang="zh-CN" altLang="en-US" b="1" dirty="0">
                <a:solidFill>
                  <a:srgbClr val="C00000"/>
                </a:solidFill>
              </a:rPr>
              <a:t>只有输入</a:t>
            </a:r>
            <a:r>
              <a:rPr lang="zh-CN" altLang="en-US" dirty="0"/>
              <a:t>特征，没有目标类别</a:t>
            </a:r>
            <a:endParaRPr lang="en-US" altLang="zh-CN" dirty="0"/>
          </a:p>
          <a:p>
            <a:pPr lvl="2"/>
            <a:r>
              <a:rPr lang="zh-CN" altLang="en-US" dirty="0"/>
              <a:t>目标：发现数据</a:t>
            </a:r>
            <a:r>
              <a:rPr lang="zh-CN" altLang="en-US" b="1" dirty="0">
                <a:solidFill>
                  <a:srgbClr val="C00000"/>
                </a:solidFill>
              </a:rPr>
              <a:t>内在的规律和结构</a:t>
            </a:r>
            <a:endParaRPr lang="en-US" altLang="zh-CN" b="1" dirty="0">
              <a:solidFill>
                <a:srgbClr val="C00000"/>
              </a:solidFill>
            </a:endParaRPr>
          </a:p>
          <a:p>
            <a:pPr lvl="1"/>
            <a:r>
              <a:rPr lang="zh-CN" altLang="en-US" dirty="0"/>
              <a:t>无监督学习的优点</a:t>
            </a:r>
            <a:endParaRPr lang="en-US" altLang="zh-CN" dirty="0"/>
          </a:p>
          <a:p>
            <a:pPr lvl="2"/>
            <a:r>
              <a:rPr lang="zh-CN" altLang="en-US" dirty="0"/>
              <a:t>可以利用大量的数据，</a:t>
            </a:r>
            <a:r>
              <a:rPr lang="zh-CN" altLang="en-US" dirty="0">
                <a:solidFill>
                  <a:srgbClr val="C00000"/>
                </a:solidFill>
              </a:rPr>
              <a:t>节省标注成本</a:t>
            </a:r>
            <a:endParaRPr lang="en-US" altLang="zh-CN" dirty="0">
              <a:solidFill>
                <a:srgbClr val="C00000"/>
              </a:solidFill>
            </a:endParaRPr>
          </a:p>
          <a:p>
            <a:pPr lvl="2"/>
            <a:r>
              <a:rPr lang="zh-CN" altLang="en-US" dirty="0"/>
              <a:t>有些应用</a:t>
            </a:r>
            <a:r>
              <a:rPr lang="zh-CN" altLang="en-US" dirty="0">
                <a:solidFill>
                  <a:srgbClr val="C00000"/>
                </a:solidFill>
              </a:rPr>
              <a:t>无法事先确定目标类别</a:t>
            </a:r>
            <a:r>
              <a:rPr lang="zh-CN" altLang="en-US" dirty="0"/>
              <a:t>（如目标客户）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6612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聚类：</a:t>
            </a:r>
            <a:r>
              <a:rPr lang="en-US" altLang="zh-CN" dirty="0"/>
              <a:t>k-means</a:t>
            </a:r>
            <a:r>
              <a:rPr lang="zh-CN" altLang="en-US" dirty="0"/>
              <a:t>、</a:t>
            </a:r>
            <a:r>
              <a:rPr lang="en-US" altLang="zh-CN" dirty="0"/>
              <a:t>GMM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ea typeface="宋体" charset="-122"/>
              </a:rPr>
              <a:t>Initialization</a:t>
            </a:r>
          </a:p>
          <a:p>
            <a:endParaRPr kumimoji="1" lang="en-US" altLang="zh-CN" dirty="0"/>
          </a:p>
        </p:txBody>
      </p:sp>
      <p:pic>
        <p:nvPicPr>
          <p:cNvPr id="4" name="Picture 2" descr="sample1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370" y="1246908"/>
            <a:ext cx="5043055" cy="3782291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9464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聚类：</a:t>
            </a:r>
            <a:r>
              <a:rPr lang="en-US" altLang="zh-CN" dirty="0"/>
              <a:t>k-means</a:t>
            </a:r>
            <a:r>
              <a:rPr lang="zh-CN" altLang="en-US" dirty="0"/>
              <a:t>、</a:t>
            </a:r>
            <a:r>
              <a:rPr lang="en-US" altLang="zh-CN" dirty="0"/>
              <a:t>GMM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ea typeface="宋体" charset="-122"/>
              </a:rPr>
              <a:t>#Runs = 1</a:t>
            </a:r>
          </a:p>
          <a:p>
            <a:endParaRPr kumimoji="1" lang="en-US" altLang="zh-CN" dirty="0"/>
          </a:p>
        </p:txBody>
      </p:sp>
      <p:pic>
        <p:nvPicPr>
          <p:cNvPr id="4" name="Picture 2" descr="sample2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2936" y="1201881"/>
            <a:ext cx="5015345" cy="3761509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2975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聚类：</a:t>
            </a:r>
            <a:r>
              <a:rPr lang="en-US" altLang="zh-CN" dirty="0"/>
              <a:t>k-means</a:t>
            </a:r>
            <a:r>
              <a:rPr lang="zh-CN" altLang="en-US" dirty="0"/>
              <a:t>、</a:t>
            </a:r>
            <a:r>
              <a:rPr lang="en-US" altLang="zh-CN" dirty="0"/>
              <a:t>GMM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ea typeface="宋体" charset="-122"/>
              </a:rPr>
              <a:t>#Runs = 2</a:t>
            </a:r>
          </a:p>
          <a:p>
            <a:endParaRPr kumimoji="1" lang="en-US" altLang="zh-CN" dirty="0"/>
          </a:p>
        </p:txBody>
      </p:sp>
      <p:pic>
        <p:nvPicPr>
          <p:cNvPr id="4" name="Picture 2" descr="sample4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9337" y="1246186"/>
            <a:ext cx="4832352" cy="3624264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8206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聚类：</a:t>
            </a:r>
            <a:r>
              <a:rPr lang="en-US" altLang="zh-CN" dirty="0"/>
              <a:t>k-means</a:t>
            </a:r>
            <a:r>
              <a:rPr lang="zh-CN" altLang="en-US" dirty="0"/>
              <a:t>、</a:t>
            </a:r>
            <a:r>
              <a:rPr lang="en-US" altLang="zh-CN" dirty="0"/>
              <a:t>GMM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ea typeface="宋体" charset="-122"/>
              </a:rPr>
              <a:t>#Runs = 3</a:t>
            </a:r>
            <a:r>
              <a:rPr lang="zh-CN" altLang="en-US" dirty="0">
                <a:ea typeface="宋体" charset="-122"/>
              </a:rPr>
              <a:t>：达到终止条件</a:t>
            </a:r>
            <a:endParaRPr lang="en-US" altLang="zh-CN" dirty="0">
              <a:ea typeface="宋体" charset="-122"/>
            </a:endParaRPr>
          </a:p>
          <a:p>
            <a:endParaRPr kumimoji="1" lang="en-US" altLang="zh-CN" dirty="0"/>
          </a:p>
        </p:txBody>
      </p:sp>
      <p:pic>
        <p:nvPicPr>
          <p:cNvPr id="4" name="Picture 2" descr="sample4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9191" y="1197264"/>
            <a:ext cx="4897581" cy="3673186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8404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聚类：</a:t>
            </a:r>
            <a:r>
              <a:rPr lang="en-US" altLang="zh-CN" dirty="0"/>
              <a:t>k-means</a:t>
            </a:r>
            <a:r>
              <a:rPr lang="zh-CN" altLang="en-US" dirty="0"/>
              <a:t>、</a:t>
            </a:r>
            <a:r>
              <a:rPr lang="en-US" altLang="zh-CN" dirty="0"/>
              <a:t>GMM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课堂练习</a:t>
            </a:r>
            <a:endParaRPr lang="en-US" altLang="zh-CN" dirty="0"/>
          </a:p>
          <a:p>
            <a:r>
              <a:rPr lang="zh-CN" altLang="en-US" dirty="0"/>
              <a:t>考虑以下</a:t>
            </a:r>
            <a:r>
              <a:rPr lang="en-US" altLang="zh-CN" dirty="0"/>
              <a:t>K-Means</a:t>
            </a:r>
            <a:r>
              <a:rPr lang="zh-CN" altLang="en-US" dirty="0"/>
              <a:t>聚类问题</a:t>
            </a:r>
            <a:endParaRPr lang="fi-FI" altLang="zh-CN" dirty="0"/>
          </a:p>
          <a:p>
            <a:pPr lvl="1"/>
            <a:r>
              <a:rPr lang="zh-CN" altLang="en-US" dirty="0"/>
              <a:t>数据点：</a:t>
            </a:r>
            <a:r>
              <a:rPr lang="en-US" altLang="zh-CN" dirty="0">
                <a:latin typeface="Calibri" charset="0"/>
                <a:ea typeface="Calibri" charset="0"/>
                <a:cs typeface="Calibri" charset="0"/>
              </a:rPr>
              <a:t>(</a:t>
            </a:r>
            <a:r>
              <a:rPr lang="fi-FI" altLang="zh-CN" dirty="0">
                <a:latin typeface="Calibri" charset="0"/>
                <a:ea typeface="Calibri" charset="0"/>
                <a:cs typeface="Calibri" charset="0"/>
              </a:rPr>
              <a:t>3,1</a:t>
            </a:r>
            <a:r>
              <a:rPr lang="en-US" altLang="zh-CN" dirty="0">
                <a:latin typeface="Calibri" charset="0"/>
                <a:ea typeface="Calibri" charset="0"/>
                <a:cs typeface="Calibri" charset="0"/>
              </a:rPr>
              <a:t>),</a:t>
            </a:r>
            <a:r>
              <a:rPr lang="zh-CN" altLang="en-US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dirty="0">
                <a:latin typeface="Calibri" charset="0"/>
                <a:ea typeface="Calibri" charset="0"/>
                <a:cs typeface="Calibri" charset="0"/>
              </a:rPr>
              <a:t>(</a:t>
            </a:r>
            <a:r>
              <a:rPr lang="fi-FI" altLang="zh-CN" dirty="0">
                <a:latin typeface="Calibri" charset="0"/>
                <a:ea typeface="Calibri" charset="0"/>
                <a:cs typeface="Calibri" charset="0"/>
              </a:rPr>
              <a:t>3,2</a:t>
            </a:r>
            <a:r>
              <a:rPr lang="en-US" altLang="zh-CN" dirty="0">
                <a:latin typeface="Calibri" charset="0"/>
                <a:ea typeface="Calibri" charset="0"/>
                <a:cs typeface="Calibri" charset="0"/>
              </a:rPr>
              <a:t>),</a:t>
            </a:r>
            <a:r>
              <a:rPr lang="zh-CN" altLang="en-US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dirty="0">
                <a:latin typeface="Calibri" charset="0"/>
                <a:ea typeface="Calibri" charset="0"/>
                <a:cs typeface="Calibri" charset="0"/>
              </a:rPr>
              <a:t>(</a:t>
            </a:r>
            <a:r>
              <a:rPr lang="fi-FI" altLang="zh-CN" dirty="0">
                <a:latin typeface="Calibri" charset="0"/>
                <a:ea typeface="Calibri" charset="0"/>
                <a:cs typeface="Calibri" charset="0"/>
              </a:rPr>
              <a:t>4,1</a:t>
            </a:r>
            <a:r>
              <a:rPr lang="en-US" altLang="zh-CN" dirty="0">
                <a:latin typeface="Calibri" charset="0"/>
                <a:ea typeface="Calibri" charset="0"/>
                <a:cs typeface="Calibri" charset="0"/>
              </a:rPr>
              <a:t>),</a:t>
            </a:r>
            <a:r>
              <a:rPr lang="zh-CN" altLang="en-US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dirty="0">
                <a:latin typeface="Calibri" charset="0"/>
                <a:ea typeface="Calibri" charset="0"/>
                <a:cs typeface="Calibri" charset="0"/>
              </a:rPr>
              <a:t>(</a:t>
            </a:r>
            <a:r>
              <a:rPr lang="fi-FI" altLang="zh-CN" dirty="0">
                <a:latin typeface="Calibri" charset="0"/>
                <a:ea typeface="Calibri" charset="0"/>
                <a:cs typeface="Calibri" charset="0"/>
              </a:rPr>
              <a:t>4,2</a:t>
            </a:r>
            <a:r>
              <a:rPr lang="en-US" altLang="zh-CN" dirty="0">
                <a:latin typeface="Calibri" charset="0"/>
                <a:ea typeface="Calibri" charset="0"/>
                <a:cs typeface="Calibri" charset="0"/>
              </a:rPr>
              <a:t>),</a:t>
            </a:r>
            <a:r>
              <a:rPr lang="zh-CN" altLang="en-US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dirty="0">
                <a:latin typeface="Calibri" charset="0"/>
                <a:ea typeface="Calibri" charset="0"/>
                <a:cs typeface="Calibri" charset="0"/>
              </a:rPr>
              <a:t>(</a:t>
            </a:r>
            <a:r>
              <a:rPr lang="fi-FI" altLang="zh-CN" dirty="0">
                <a:latin typeface="Calibri" charset="0"/>
                <a:ea typeface="Calibri" charset="0"/>
                <a:cs typeface="Calibri" charset="0"/>
              </a:rPr>
              <a:t>1,3</a:t>
            </a:r>
            <a:r>
              <a:rPr lang="en-US" altLang="zh-CN" dirty="0">
                <a:latin typeface="Calibri" charset="0"/>
                <a:ea typeface="Calibri" charset="0"/>
                <a:cs typeface="Calibri" charset="0"/>
              </a:rPr>
              <a:t>),</a:t>
            </a:r>
            <a:r>
              <a:rPr lang="zh-CN" altLang="en-US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dirty="0">
                <a:latin typeface="Calibri" charset="0"/>
                <a:ea typeface="Calibri" charset="0"/>
                <a:cs typeface="Calibri" charset="0"/>
              </a:rPr>
              <a:t>(</a:t>
            </a:r>
            <a:r>
              <a:rPr lang="fi-FI" altLang="zh-CN" dirty="0">
                <a:latin typeface="Calibri" charset="0"/>
                <a:ea typeface="Calibri" charset="0"/>
                <a:cs typeface="Calibri" charset="0"/>
              </a:rPr>
              <a:t>1,4</a:t>
            </a:r>
            <a:r>
              <a:rPr lang="en-US" altLang="zh-CN" dirty="0">
                <a:latin typeface="Calibri" charset="0"/>
                <a:ea typeface="Calibri" charset="0"/>
                <a:cs typeface="Calibri" charset="0"/>
              </a:rPr>
              <a:t>),</a:t>
            </a:r>
            <a:r>
              <a:rPr lang="zh-CN" altLang="en-US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dirty="0">
                <a:latin typeface="Calibri" charset="0"/>
                <a:ea typeface="Calibri" charset="0"/>
                <a:cs typeface="Calibri" charset="0"/>
              </a:rPr>
              <a:t>(</a:t>
            </a:r>
            <a:r>
              <a:rPr lang="fi-FI" altLang="zh-CN" dirty="0">
                <a:latin typeface="Calibri" charset="0"/>
                <a:ea typeface="Calibri" charset="0"/>
                <a:cs typeface="Calibri" charset="0"/>
              </a:rPr>
              <a:t>2,3</a:t>
            </a:r>
            <a:r>
              <a:rPr lang="en-US" altLang="zh-CN" dirty="0">
                <a:latin typeface="Calibri" charset="0"/>
                <a:ea typeface="Calibri" charset="0"/>
                <a:cs typeface="Calibri" charset="0"/>
              </a:rPr>
              <a:t>),</a:t>
            </a:r>
            <a:r>
              <a:rPr lang="zh-CN" altLang="en-US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dirty="0">
                <a:latin typeface="Calibri" charset="0"/>
                <a:ea typeface="Calibri" charset="0"/>
                <a:cs typeface="Calibri" charset="0"/>
              </a:rPr>
              <a:t>(</a:t>
            </a:r>
            <a:r>
              <a:rPr lang="fi-FI" altLang="zh-CN" dirty="0">
                <a:latin typeface="Calibri" charset="0"/>
                <a:ea typeface="Calibri" charset="0"/>
                <a:cs typeface="Calibri" charset="0"/>
              </a:rPr>
              <a:t>2,4</a:t>
            </a:r>
            <a:r>
              <a:rPr lang="en-US" altLang="zh-CN" dirty="0">
                <a:latin typeface="Calibri" charset="0"/>
                <a:ea typeface="Calibri" charset="0"/>
                <a:cs typeface="Calibri" charset="0"/>
              </a:rPr>
              <a:t>)</a:t>
            </a:r>
            <a:endParaRPr lang="fi-FI" altLang="zh-CN" dirty="0">
              <a:latin typeface="Calibri" charset="0"/>
              <a:ea typeface="Calibri" charset="0"/>
              <a:cs typeface="Calibri" charset="0"/>
            </a:endParaRPr>
          </a:p>
          <a:p>
            <a:pPr lvl="1"/>
            <a:r>
              <a:rPr lang="zh-CN" altLang="en-US" dirty="0"/>
              <a:t>初始中心点： </a:t>
            </a:r>
            <a:r>
              <a:rPr lang="en-US" altLang="zh-CN" dirty="0"/>
              <a:t>(</a:t>
            </a:r>
            <a:r>
              <a:rPr lang="uk-UA" altLang="zh-CN" dirty="0">
                <a:latin typeface="Calibri" charset="0"/>
                <a:ea typeface="Calibri" charset="0"/>
                <a:cs typeface="Calibri" charset="0"/>
              </a:rPr>
              <a:t>0,4</a:t>
            </a:r>
            <a:r>
              <a:rPr lang="en-US" altLang="zh-CN" dirty="0">
                <a:latin typeface="Calibri" charset="0"/>
                <a:ea typeface="Calibri" charset="0"/>
                <a:cs typeface="Calibri" charset="0"/>
              </a:rPr>
              <a:t>)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(</a:t>
            </a:r>
            <a:r>
              <a:rPr lang="uk-UA" altLang="zh-CN" dirty="0">
                <a:latin typeface="Calibri" charset="0"/>
                <a:ea typeface="Calibri" charset="0"/>
                <a:cs typeface="Calibri" charset="0"/>
              </a:rPr>
              <a:t>3,3</a:t>
            </a:r>
            <a:r>
              <a:rPr lang="en-US" altLang="zh-CN" dirty="0">
                <a:latin typeface="Calibri" charset="0"/>
                <a:ea typeface="Calibri" charset="0"/>
                <a:cs typeface="Calibri" charset="0"/>
              </a:rPr>
              <a:t>)</a:t>
            </a:r>
          </a:p>
          <a:p>
            <a:pPr lvl="1"/>
            <a:r>
              <a:rPr lang="zh-CN" altLang="en-US" b="1" dirty="0">
                <a:solidFill>
                  <a:srgbClr val="C00000"/>
                </a:solidFill>
              </a:rPr>
              <a:t>请完成第一次迭代步骤的计算（按照欧式距离）</a:t>
            </a:r>
            <a:endParaRPr lang="en-US" altLang="zh-CN" b="1" dirty="0">
              <a:solidFill>
                <a:srgbClr val="C00000"/>
              </a:solidFill>
            </a:endParaRPr>
          </a:p>
          <a:p>
            <a:endParaRPr kumimoji="1" lang="en-US" altLang="zh-CN" dirty="0"/>
          </a:p>
        </p:txBody>
      </p:sp>
      <p:pic>
        <p:nvPicPr>
          <p:cNvPr id="4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553" y="2933789"/>
            <a:ext cx="3574291" cy="1970720"/>
          </a:xfrm>
          <a:prstGeom prst="rect">
            <a:avLst/>
          </a:prstGeom>
        </p:spPr>
      </p:pic>
      <p:sp>
        <p:nvSpPr>
          <p:cNvPr id="5" name="Rectangle 6"/>
          <p:cNvSpPr/>
          <p:nvPr/>
        </p:nvSpPr>
        <p:spPr>
          <a:xfrm>
            <a:off x="49226" y="2754962"/>
            <a:ext cx="64312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000000"/>
                </a:solidFill>
                <a:latin typeface="Helvetica Neue" charset="0"/>
              </a:rPr>
              <a:t>🔔</a:t>
            </a:r>
            <a:r>
              <a:rPr lang="zh-CN" altLang="en-US" sz="2800" dirty="0">
                <a:solidFill>
                  <a:srgbClr val="000000"/>
                </a:solidFill>
                <a:latin typeface="Helvetica Neue" charset="0"/>
              </a:rPr>
              <a:t> </a:t>
            </a:r>
            <a:endParaRPr lang="en-US" sz="2800" dirty="0"/>
          </a:p>
        </p:txBody>
      </p:sp>
      <p:sp>
        <p:nvSpPr>
          <p:cNvPr id="6" name="矩形: 圆角 1">
            <a:extLst>
              <a:ext uri="{FF2B5EF4-FFF2-40B4-BE49-F238E27FC236}">
                <a16:creationId xmlns:a16="http://schemas.microsoft.com/office/drawing/2014/main" id="{E4C45491-6BDD-4FB4-A0BF-6996E58FDCBD}"/>
              </a:ext>
            </a:extLst>
          </p:cNvPr>
          <p:cNvSpPr/>
          <p:nvPr/>
        </p:nvSpPr>
        <p:spPr>
          <a:xfrm>
            <a:off x="2681698" y="2902527"/>
            <a:ext cx="1710193" cy="187503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: 圆角 7">
            <a:extLst>
              <a:ext uri="{FF2B5EF4-FFF2-40B4-BE49-F238E27FC236}">
                <a16:creationId xmlns:a16="http://schemas.microsoft.com/office/drawing/2014/main" id="{1ED22460-F3EC-406C-A8B4-4CB8338660F5}"/>
              </a:ext>
            </a:extLst>
          </p:cNvPr>
          <p:cNvSpPr/>
          <p:nvPr/>
        </p:nvSpPr>
        <p:spPr>
          <a:xfrm>
            <a:off x="869373" y="2754962"/>
            <a:ext cx="1458281" cy="110736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0155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聚类：</a:t>
            </a:r>
            <a:r>
              <a:rPr lang="en-US" altLang="zh-CN" dirty="0"/>
              <a:t>k-means</a:t>
            </a:r>
            <a:r>
              <a:rPr lang="zh-CN" altLang="en-US" dirty="0"/>
              <a:t>、</a:t>
            </a:r>
            <a:r>
              <a:rPr lang="en-US" altLang="zh-CN" dirty="0"/>
              <a:t>GMM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课堂练习</a:t>
            </a:r>
            <a:endParaRPr lang="en-US" altLang="zh-CN" dirty="0"/>
          </a:p>
          <a:p>
            <a:r>
              <a:rPr lang="zh-CN" altLang="en-US" dirty="0"/>
              <a:t>考虑以下</a:t>
            </a:r>
            <a:r>
              <a:rPr lang="en-US" altLang="zh-CN" dirty="0"/>
              <a:t>K-Means</a:t>
            </a:r>
            <a:r>
              <a:rPr lang="zh-CN" altLang="en-US" dirty="0"/>
              <a:t>聚类问题</a:t>
            </a:r>
            <a:endParaRPr lang="fi-FI" altLang="zh-CN" dirty="0"/>
          </a:p>
          <a:p>
            <a:pPr lvl="1"/>
            <a:r>
              <a:rPr lang="zh-CN" altLang="en-US" dirty="0"/>
              <a:t>数据点：</a:t>
            </a:r>
            <a:r>
              <a:rPr lang="en-US" altLang="zh-CN" dirty="0">
                <a:latin typeface="Calibri" charset="0"/>
                <a:ea typeface="Calibri" charset="0"/>
                <a:cs typeface="Calibri" charset="0"/>
              </a:rPr>
              <a:t>(</a:t>
            </a:r>
            <a:r>
              <a:rPr lang="fi-FI" altLang="zh-CN" dirty="0">
                <a:latin typeface="Calibri" charset="0"/>
                <a:ea typeface="Calibri" charset="0"/>
                <a:cs typeface="Calibri" charset="0"/>
              </a:rPr>
              <a:t>3,1</a:t>
            </a:r>
            <a:r>
              <a:rPr lang="en-US" altLang="zh-CN" dirty="0">
                <a:latin typeface="Calibri" charset="0"/>
                <a:ea typeface="Calibri" charset="0"/>
                <a:cs typeface="Calibri" charset="0"/>
              </a:rPr>
              <a:t>),</a:t>
            </a:r>
            <a:r>
              <a:rPr lang="zh-CN" altLang="en-US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dirty="0">
                <a:latin typeface="Calibri" charset="0"/>
                <a:ea typeface="Calibri" charset="0"/>
                <a:cs typeface="Calibri" charset="0"/>
              </a:rPr>
              <a:t>(</a:t>
            </a:r>
            <a:r>
              <a:rPr lang="fi-FI" altLang="zh-CN" dirty="0">
                <a:latin typeface="Calibri" charset="0"/>
                <a:ea typeface="Calibri" charset="0"/>
                <a:cs typeface="Calibri" charset="0"/>
              </a:rPr>
              <a:t>3,2</a:t>
            </a:r>
            <a:r>
              <a:rPr lang="en-US" altLang="zh-CN" dirty="0">
                <a:latin typeface="Calibri" charset="0"/>
                <a:ea typeface="Calibri" charset="0"/>
                <a:cs typeface="Calibri" charset="0"/>
              </a:rPr>
              <a:t>),</a:t>
            </a:r>
            <a:r>
              <a:rPr lang="zh-CN" altLang="en-US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dirty="0">
                <a:latin typeface="Calibri" charset="0"/>
                <a:ea typeface="Calibri" charset="0"/>
                <a:cs typeface="Calibri" charset="0"/>
              </a:rPr>
              <a:t>(</a:t>
            </a:r>
            <a:r>
              <a:rPr lang="fi-FI" altLang="zh-CN" dirty="0">
                <a:latin typeface="Calibri" charset="0"/>
                <a:ea typeface="Calibri" charset="0"/>
                <a:cs typeface="Calibri" charset="0"/>
              </a:rPr>
              <a:t>4,1</a:t>
            </a:r>
            <a:r>
              <a:rPr lang="en-US" altLang="zh-CN" dirty="0">
                <a:latin typeface="Calibri" charset="0"/>
                <a:ea typeface="Calibri" charset="0"/>
                <a:cs typeface="Calibri" charset="0"/>
              </a:rPr>
              <a:t>),</a:t>
            </a:r>
            <a:r>
              <a:rPr lang="zh-CN" altLang="en-US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dirty="0">
                <a:latin typeface="Calibri" charset="0"/>
                <a:ea typeface="Calibri" charset="0"/>
                <a:cs typeface="Calibri" charset="0"/>
              </a:rPr>
              <a:t>(</a:t>
            </a:r>
            <a:r>
              <a:rPr lang="fi-FI" altLang="zh-CN" dirty="0">
                <a:latin typeface="Calibri" charset="0"/>
                <a:ea typeface="Calibri" charset="0"/>
                <a:cs typeface="Calibri" charset="0"/>
              </a:rPr>
              <a:t>4,2</a:t>
            </a:r>
            <a:r>
              <a:rPr lang="en-US" altLang="zh-CN" dirty="0">
                <a:latin typeface="Calibri" charset="0"/>
                <a:ea typeface="Calibri" charset="0"/>
                <a:cs typeface="Calibri" charset="0"/>
              </a:rPr>
              <a:t>),</a:t>
            </a:r>
            <a:r>
              <a:rPr lang="zh-CN" altLang="en-US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dirty="0">
                <a:latin typeface="Calibri" charset="0"/>
                <a:ea typeface="Calibri" charset="0"/>
                <a:cs typeface="Calibri" charset="0"/>
              </a:rPr>
              <a:t>(</a:t>
            </a:r>
            <a:r>
              <a:rPr lang="fi-FI" altLang="zh-CN" dirty="0">
                <a:latin typeface="Calibri" charset="0"/>
                <a:ea typeface="Calibri" charset="0"/>
                <a:cs typeface="Calibri" charset="0"/>
              </a:rPr>
              <a:t>1,3</a:t>
            </a:r>
            <a:r>
              <a:rPr lang="en-US" altLang="zh-CN" dirty="0">
                <a:latin typeface="Calibri" charset="0"/>
                <a:ea typeface="Calibri" charset="0"/>
                <a:cs typeface="Calibri" charset="0"/>
              </a:rPr>
              <a:t>),</a:t>
            </a:r>
            <a:r>
              <a:rPr lang="zh-CN" altLang="en-US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dirty="0">
                <a:latin typeface="Calibri" charset="0"/>
                <a:ea typeface="Calibri" charset="0"/>
                <a:cs typeface="Calibri" charset="0"/>
              </a:rPr>
              <a:t>(</a:t>
            </a:r>
            <a:r>
              <a:rPr lang="fi-FI" altLang="zh-CN" dirty="0">
                <a:latin typeface="Calibri" charset="0"/>
                <a:ea typeface="Calibri" charset="0"/>
                <a:cs typeface="Calibri" charset="0"/>
              </a:rPr>
              <a:t>1,4</a:t>
            </a:r>
            <a:r>
              <a:rPr lang="en-US" altLang="zh-CN" dirty="0">
                <a:latin typeface="Calibri" charset="0"/>
                <a:ea typeface="Calibri" charset="0"/>
                <a:cs typeface="Calibri" charset="0"/>
              </a:rPr>
              <a:t>),</a:t>
            </a:r>
            <a:r>
              <a:rPr lang="zh-CN" altLang="en-US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dirty="0">
                <a:latin typeface="Calibri" charset="0"/>
                <a:ea typeface="Calibri" charset="0"/>
                <a:cs typeface="Calibri" charset="0"/>
              </a:rPr>
              <a:t>(</a:t>
            </a:r>
            <a:r>
              <a:rPr lang="fi-FI" altLang="zh-CN" dirty="0">
                <a:latin typeface="Calibri" charset="0"/>
                <a:ea typeface="Calibri" charset="0"/>
                <a:cs typeface="Calibri" charset="0"/>
              </a:rPr>
              <a:t>2,3</a:t>
            </a:r>
            <a:r>
              <a:rPr lang="en-US" altLang="zh-CN" dirty="0">
                <a:latin typeface="Calibri" charset="0"/>
                <a:ea typeface="Calibri" charset="0"/>
                <a:cs typeface="Calibri" charset="0"/>
              </a:rPr>
              <a:t>),</a:t>
            </a:r>
            <a:r>
              <a:rPr lang="zh-CN" altLang="en-US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dirty="0">
                <a:latin typeface="Calibri" charset="0"/>
                <a:ea typeface="Calibri" charset="0"/>
                <a:cs typeface="Calibri" charset="0"/>
              </a:rPr>
              <a:t>(</a:t>
            </a:r>
            <a:r>
              <a:rPr lang="fi-FI" altLang="zh-CN" dirty="0">
                <a:latin typeface="Calibri" charset="0"/>
                <a:ea typeface="Calibri" charset="0"/>
                <a:cs typeface="Calibri" charset="0"/>
              </a:rPr>
              <a:t>2,4</a:t>
            </a:r>
            <a:r>
              <a:rPr lang="en-US" altLang="zh-CN" dirty="0">
                <a:latin typeface="Calibri" charset="0"/>
                <a:ea typeface="Calibri" charset="0"/>
                <a:cs typeface="Calibri" charset="0"/>
              </a:rPr>
              <a:t>)</a:t>
            </a:r>
            <a:endParaRPr lang="fi-FI" altLang="zh-CN" dirty="0">
              <a:latin typeface="Calibri" charset="0"/>
              <a:ea typeface="Calibri" charset="0"/>
              <a:cs typeface="Calibri" charset="0"/>
            </a:endParaRPr>
          </a:p>
          <a:p>
            <a:pPr lvl="1"/>
            <a:r>
              <a:rPr lang="zh-CN" altLang="en-US" dirty="0"/>
              <a:t>初始中心点： </a:t>
            </a:r>
            <a:r>
              <a:rPr lang="en-US" altLang="zh-CN" dirty="0"/>
              <a:t>(</a:t>
            </a:r>
            <a:r>
              <a:rPr lang="uk-UA" altLang="zh-CN" dirty="0">
                <a:latin typeface="Calibri" charset="0"/>
                <a:ea typeface="Calibri" charset="0"/>
                <a:cs typeface="Calibri" charset="0"/>
              </a:rPr>
              <a:t>0,4</a:t>
            </a:r>
            <a:r>
              <a:rPr lang="en-US" altLang="zh-CN" dirty="0">
                <a:latin typeface="Calibri" charset="0"/>
                <a:ea typeface="Calibri" charset="0"/>
                <a:cs typeface="Calibri" charset="0"/>
              </a:rPr>
              <a:t>)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(</a:t>
            </a:r>
            <a:r>
              <a:rPr lang="uk-UA" altLang="zh-CN" dirty="0">
                <a:latin typeface="Calibri" charset="0"/>
                <a:ea typeface="Calibri" charset="0"/>
                <a:cs typeface="Calibri" charset="0"/>
              </a:rPr>
              <a:t>3,3</a:t>
            </a:r>
            <a:r>
              <a:rPr lang="en-US" altLang="zh-CN" dirty="0">
                <a:latin typeface="Calibri" charset="0"/>
                <a:ea typeface="Calibri" charset="0"/>
                <a:cs typeface="Calibri" charset="0"/>
              </a:rPr>
              <a:t>)</a:t>
            </a:r>
          </a:p>
          <a:p>
            <a:pPr lvl="1"/>
            <a:r>
              <a:rPr lang="zh-CN" altLang="en-US" b="1" dirty="0">
                <a:solidFill>
                  <a:srgbClr val="C00000"/>
                </a:solidFill>
              </a:rPr>
              <a:t>请完成第一次迭代步骤的计算（按照欧式距离）</a:t>
            </a:r>
            <a:endParaRPr lang="en-US" altLang="zh-CN" b="1" dirty="0">
              <a:solidFill>
                <a:srgbClr val="C00000"/>
              </a:solidFill>
            </a:endParaRPr>
          </a:p>
          <a:p>
            <a:endParaRPr kumimoji="1" lang="en-US" altLang="zh-CN" dirty="0"/>
          </a:p>
        </p:txBody>
      </p:sp>
      <p:pic>
        <p:nvPicPr>
          <p:cNvPr id="4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553" y="2933789"/>
            <a:ext cx="3574291" cy="1970720"/>
          </a:xfrm>
          <a:prstGeom prst="rect">
            <a:avLst/>
          </a:prstGeom>
        </p:spPr>
      </p:pic>
      <p:sp>
        <p:nvSpPr>
          <p:cNvPr id="5" name="Rectangle 6"/>
          <p:cNvSpPr/>
          <p:nvPr/>
        </p:nvSpPr>
        <p:spPr>
          <a:xfrm>
            <a:off x="49226" y="2754962"/>
            <a:ext cx="64312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000000"/>
                </a:solidFill>
                <a:latin typeface="Helvetica Neue" charset="0"/>
              </a:rPr>
              <a:t>🔔</a:t>
            </a:r>
            <a:r>
              <a:rPr lang="zh-CN" altLang="en-US" sz="2800" dirty="0">
                <a:solidFill>
                  <a:srgbClr val="000000"/>
                </a:solidFill>
                <a:latin typeface="Helvetica Neue" charset="0"/>
              </a:rPr>
              <a:t> </a:t>
            </a:r>
            <a:endParaRPr lang="en-US" sz="2800" dirty="0"/>
          </a:p>
        </p:txBody>
      </p:sp>
      <p:sp>
        <p:nvSpPr>
          <p:cNvPr id="6" name="矩形: 圆角 1">
            <a:extLst>
              <a:ext uri="{FF2B5EF4-FFF2-40B4-BE49-F238E27FC236}">
                <a16:creationId xmlns:a16="http://schemas.microsoft.com/office/drawing/2014/main" id="{E4C45491-6BDD-4FB4-A0BF-6996E58FDCBD}"/>
              </a:ext>
            </a:extLst>
          </p:cNvPr>
          <p:cNvSpPr/>
          <p:nvPr/>
        </p:nvSpPr>
        <p:spPr>
          <a:xfrm>
            <a:off x="2681698" y="2902527"/>
            <a:ext cx="1710193" cy="187503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: 圆角 7">
            <a:extLst>
              <a:ext uri="{FF2B5EF4-FFF2-40B4-BE49-F238E27FC236}">
                <a16:creationId xmlns:a16="http://schemas.microsoft.com/office/drawing/2014/main" id="{1ED22460-F3EC-406C-A8B4-4CB8338660F5}"/>
              </a:ext>
            </a:extLst>
          </p:cNvPr>
          <p:cNvSpPr/>
          <p:nvPr/>
        </p:nvSpPr>
        <p:spPr>
          <a:xfrm>
            <a:off x="869373" y="2754962"/>
            <a:ext cx="1458281" cy="110736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4745935" y="2819489"/>
            <a:ext cx="4156364" cy="181588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1A3F6C"/>
            </a:solidFill>
          </a:ln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1600" b="1" dirty="0">
                <a:solidFill>
                  <a:srgbClr val="C00000"/>
                </a:solidFill>
              </a:rPr>
              <a:t>已有中心点，分配数据点</a:t>
            </a:r>
            <a:endParaRPr lang="en-US" altLang="zh-CN" sz="1600" b="1" dirty="0">
              <a:solidFill>
                <a:srgbClr val="C00000"/>
              </a:solidFill>
            </a:endParaRPr>
          </a:p>
          <a:p>
            <a:pPr lvl="1"/>
            <a:r>
              <a:rPr lang="en-US" altLang="zh-CN" sz="1600" dirty="0">
                <a:latin typeface="Calibri" charset="0"/>
                <a:ea typeface="Calibri" charset="0"/>
                <a:cs typeface="Calibri" charset="0"/>
              </a:rPr>
              <a:t>(</a:t>
            </a:r>
            <a:r>
              <a:rPr lang="fi-FI" altLang="zh-CN" sz="1600" dirty="0">
                <a:latin typeface="Calibri" charset="0"/>
                <a:ea typeface="Calibri" charset="0"/>
                <a:cs typeface="Calibri" charset="0"/>
              </a:rPr>
              <a:t>1,3</a:t>
            </a:r>
            <a:r>
              <a:rPr lang="en-US" altLang="zh-CN" sz="1600" dirty="0">
                <a:latin typeface="Calibri" charset="0"/>
                <a:ea typeface="Calibri" charset="0"/>
                <a:cs typeface="Calibri" charset="0"/>
              </a:rPr>
              <a:t>),</a:t>
            </a:r>
            <a:r>
              <a:rPr lang="zh-CN" altLang="en-US" sz="16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sz="1600" dirty="0">
                <a:latin typeface="Calibri" charset="0"/>
                <a:ea typeface="Calibri" charset="0"/>
                <a:cs typeface="Calibri" charset="0"/>
              </a:rPr>
              <a:t>(</a:t>
            </a:r>
            <a:r>
              <a:rPr lang="fi-FI" altLang="zh-CN" sz="1600" dirty="0">
                <a:latin typeface="Calibri" charset="0"/>
                <a:ea typeface="Calibri" charset="0"/>
                <a:cs typeface="Calibri" charset="0"/>
              </a:rPr>
              <a:t>1,4</a:t>
            </a:r>
            <a:r>
              <a:rPr lang="en-US" altLang="zh-CN" sz="1600" dirty="0">
                <a:latin typeface="Calibri" charset="0"/>
                <a:ea typeface="Calibri" charset="0"/>
                <a:cs typeface="Calibri" charset="0"/>
              </a:rPr>
              <a:t>)</a:t>
            </a:r>
            <a:r>
              <a:rPr lang="zh-CN" altLang="en-US" sz="16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zh-CN" altLang="en-US" sz="1600" dirty="0">
                <a:latin typeface="Calibri" charset="0"/>
                <a:ea typeface="Calibri" charset="0"/>
                <a:cs typeface="Calibri" charset="0"/>
                <a:sym typeface="Wingdings"/>
              </a:rPr>
              <a:t> </a:t>
            </a:r>
            <a:r>
              <a:rPr lang="en-US" altLang="zh-CN" sz="1600" dirty="0">
                <a:latin typeface="Calibri" charset="0"/>
                <a:ea typeface="Calibri" charset="0"/>
                <a:cs typeface="Calibri" charset="0"/>
                <a:sym typeface="Wingdings"/>
              </a:rPr>
              <a:t>(0,4)</a:t>
            </a:r>
            <a:endParaRPr lang="fi-FI" altLang="zh-CN" sz="1600" dirty="0">
              <a:latin typeface="Calibri" charset="0"/>
              <a:ea typeface="Calibri" charset="0"/>
              <a:cs typeface="Calibri" charset="0"/>
            </a:endParaRPr>
          </a:p>
          <a:p>
            <a:pPr lvl="1"/>
            <a:r>
              <a:rPr lang="en-US" altLang="zh-CN" sz="1600" dirty="0">
                <a:latin typeface="Calibri" charset="0"/>
                <a:ea typeface="Calibri" charset="0"/>
                <a:cs typeface="Calibri" charset="0"/>
              </a:rPr>
              <a:t>(</a:t>
            </a:r>
            <a:r>
              <a:rPr lang="fi-FI" altLang="zh-CN" sz="1600" dirty="0">
                <a:latin typeface="Calibri" charset="0"/>
                <a:ea typeface="Calibri" charset="0"/>
                <a:cs typeface="Calibri" charset="0"/>
              </a:rPr>
              <a:t>2,3</a:t>
            </a:r>
            <a:r>
              <a:rPr lang="en-US" altLang="zh-CN" sz="1600" dirty="0">
                <a:latin typeface="Calibri" charset="0"/>
                <a:ea typeface="Calibri" charset="0"/>
                <a:cs typeface="Calibri" charset="0"/>
              </a:rPr>
              <a:t>),</a:t>
            </a:r>
            <a:r>
              <a:rPr lang="zh-CN" altLang="en-US" sz="16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sz="1600" dirty="0">
                <a:latin typeface="Calibri" charset="0"/>
                <a:ea typeface="Calibri" charset="0"/>
                <a:cs typeface="Calibri" charset="0"/>
              </a:rPr>
              <a:t>(</a:t>
            </a:r>
            <a:r>
              <a:rPr lang="fi-FI" altLang="zh-CN" sz="1600" dirty="0">
                <a:latin typeface="Calibri" charset="0"/>
                <a:ea typeface="Calibri" charset="0"/>
                <a:cs typeface="Calibri" charset="0"/>
              </a:rPr>
              <a:t>2,4</a:t>
            </a:r>
            <a:r>
              <a:rPr lang="en-US" altLang="zh-CN" sz="1600" dirty="0">
                <a:latin typeface="Calibri" charset="0"/>
                <a:ea typeface="Calibri" charset="0"/>
                <a:cs typeface="Calibri" charset="0"/>
              </a:rPr>
              <a:t>),</a:t>
            </a:r>
            <a:r>
              <a:rPr lang="zh-CN" altLang="en-US" sz="16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sz="1600" dirty="0">
                <a:latin typeface="Calibri" charset="0"/>
                <a:ea typeface="Calibri" charset="0"/>
                <a:cs typeface="Calibri" charset="0"/>
              </a:rPr>
              <a:t>(</a:t>
            </a:r>
            <a:r>
              <a:rPr lang="fi-FI" altLang="zh-CN" sz="1600" dirty="0">
                <a:latin typeface="Calibri" charset="0"/>
                <a:ea typeface="Calibri" charset="0"/>
                <a:cs typeface="Calibri" charset="0"/>
              </a:rPr>
              <a:t>3,1</a:t>
            </a:r>
            <a:r>
              <a:rPr lang="en-US" altLang="zh-CN" sz="1600" dirty="0">
                <a:latin typeface="Calibri" charset="0"/>
                <a:ea typeface="Calibri" charset="0"/>
                <a:cs typeface="Calibri" charset="0"/>
              </a:rPr>
              <a:t>),</a:t>
            </a:r>
            <a:r>
              <a:rPr lang="zh-CN" altLang="en-US" sz="16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sz="1600" dirty="0">
                <a:latin typeface="Calibri" charset="0"/>
                <a:ea typeface="Calibri" charset="0"/>
                <a:cs typeface="Calibri" charset="0"/>
              </a:rPr>
              <a:t>(</a:t>
            </a:r>
            <a:r>
              <a:rPr lang="fi-FI" altLang="zh-CN" sz="1600" dirty="0">
                <a:latin typeface="Calibri" charset="0"/>
                <a:ea typeface="Calibri" charset="0"/>
                <a:cs typeface="Calibri" charset="0"/>
              </a:rPr>
              <a:t>3,2</a:t>
            </a:r>
            <a:r>
              <a:rPr lang="en-US" altLang="zh-CN" sz="1600" dirty="0">
                <a:latin typeface="Calibri" charset="0"/>
                <a:ea typeface="Calibri" charset="0"/>
                <a:cs typeface="Calibri" charset="0"/>
              </a:rPr>
              <a:t>),</a:t>
            </a:r>
            <a:r>
              <a:rPr lang="zh-CN" altLang="en-US" sz="16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sz="1600" dirty="0">
                <a:latin typeface="Calibri" charset="0"/>
                <a:ea typeface="Calibri" charset="0"/>
                <a:cs typeface="Calibri" charset="0"/>
              </a:rPr>
              <a:t>(</a:t>
            </a:r>
            <a:r>
              <a:rPr lang="fi-FI" altLang="zh-CN" sz="1600" dirty="0">
                <a:latin typeface="Calibri" charset="0"/>
                <a:ea typeface="Calibri" charset="0"/>
                <a:cs typeface="Calibri" charset="0"/>
              </a:rPr>
              <a:t>4,1</a:t>
            </a:r>
            <a:r>
              <a:rPr lang="en-US" altLang="zh-CN" sz="1600" dirty="0">
                <a:latin typeface="Calibri" charset="0"/>
                <a:ea typeface="Calibri" charset="0"/>
                <a:cs typeface="Calibri" charset="0"/>
              </a:rPr>
              <a:t>),</a:t>
            </a:r>
            <a:r>
              <a:rPr lang="zh-CN" altLang="en-US" sz="16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sz="1600" dirty="0">
                <a:latin typeface="Calibri" charset="0"/>
                <a:ea typeface="Calibri" charset="0"/>
                <a:cs typeface="Calibri" charset="0"/>
              </a:rPr>
              <a:t>(</a:t>
            </a:r>
            <a:r>
              <a:rPr lang="fi-FI" altLang="zh-CN" sz="1600" dirty="0">
                <a:latin typeface="Calibri" charset="0"/>
                <a:ea typeface="Calibri" charset="0"/>
                <a:cs typeface="Calibri" charset="0"/>
              </a:rPr>
              <a:t>4,2</a:t>
            </a:r>
            <a:r>
              <a:rPr lang="en-US" altLang="zh-CN" sz="1600" dirty="0">
                <a:latin typeface="Calibri" charset="0"/>
                <a:ea typeface="Calibri" charset="0"/>
                <a:cs typeface="Calibri" charset="0"/>
              </a:rPr>
              <a:t>)</a:t>
            </a:r>
            <a:r>
              <a:rPr lang="zh-CN" altLang="en-US" sz="16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zh-CN" altLang="en-US" sz="1600" dirty="0">
                <a:latin typeface="Calibri" charset="0"/>
                <a:ea typeface="Calibri" charset="0"/>
                <a:cs typeface="Calibri" charset="0"/>
                <a:sym typeface="Wingdings"/>
              </a:rPr>
              <a:t> </a:t>
            </a:r>
            <a:r>
              <a:rPr lang="en-US" altLang="zh-CN" sz="1600" dirty="0"/>
              <a:t>(</a:t>
            </a:r>
            <a:r>
              <a:rPr lang="uk-UA" altLang="zh-CN" sz="1600" dirty="0">
                <a:latin typeface="Calibri" charset="0"/>
                <a:ea typeface="Calibri" charset="0"/>
                <a:cs typeface="Calibri" charset="0"/>
              </a:rPr>
              <a:t>3,3</a:t>
            </a:r>
            <a:r>
              <a:rPr lang="en-US" altLang="zh-CN" sz="1600" dirty="0">
                <a:latin typeface="Calibri" charset="0"/>
                <a:ea typeface="Calibri" charset="0"/>
                <a:cs typeface="Calibri" charset="0"/>
              </a:rPr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1600" b="1" dirty="0">
                <a:solidFill>
                  <a:srgbClr val="C00000"/>
                </a:solidFill>
              </a:rPr>
              <a:t>更新中心点</a:t>
            </a:r>
            <a:endParaRPr lang="en-US" altLang="zh-CN" sz="1600" b="1" dirty="0">
              <a:solidFill>
                <a:srgbClr val="C00000"/>
              </a:solidFill>
            </a:endParaRPr>
          </a:p>
          <a:p>
            <a:pPr lvl="1"/>
            <a:r>
              <a:rPr lang="en-US" altLang="zh-CN" sz="1600" dirty="0">
                <a:latin typeface="Calibri" charset="0"/>
                <a:ea typeface="Calibri" charset="0"/>
                <a:cs typeface="Calibri" charset="0"/>
              </a:rPr>
              <a:t>(0,4)</a:t>
            </a:r>
            <a:r>
              <a:rPr lang="zh-CN" altLang="en-US" sz="16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zh-CN" altLang="en-US" sz="1600" dirty="0">
                <a:latin typeface="Calibri" charset="0"/>
                <a:ea typeface="Calibri" charset="0"/>
                <a:cs typeface="Calibri" charset="0"/>
                <a:sym typeface="Wingdings"/>
              </a:rPr>
              <a:t> </a:t>
            </a:r>
            <a:r>
              <a:rPr lang="en-US" altLang="zh-CN" sz="1600" dirty="0">
                <a:latin typeface="Calibri" charset="0"/>
                <a:ea typeface="Calibri" charset="0"/>
                <a:cs typeface="Calibri" charset="0"/>
                <a:sym typeface="Wingdings"/>
              </a:rPr>
              <a:t>(1, 3.5)</a:t>
            </a:r>
            <a:r>
              <a:rPr lang="zh-CN" altLang="en-US" sz="1600" dirty="0">
                <a:latin typeface="Calibri" charset="0"/>
                <a:ea typeface="Calibri" charset="0"/>
                <a:cs typeface="Calibri" charset="0"/>
                <a:sym typeface="Wingdings"/>
              </a:rPr>
              <a:t>，即对</a:t>
            </a:r>
            <a:r>
              <a:rPr lang="en-US" altLang="zh-CN" sz="1600" dirty="0">
                <a:latin typeface="Calibri" charset="0"/>
                <a:ea typeface="Calibri" charset="0"/>
                <a:cs typeface="Calibri" charset="0"/>
              </a:rPr>
              <a:t>(</a:t>
            </a:r>
            <a:r>
              <a:rPr lang="fi-FI" altLang="zh-CN" sz="1600" dirty="0">
                <a:latin typeface="Calibri" charset="0"/>
                <a:ea typeface="Calibri" charset="0"/>
                <a:cs typeface="Calibri" charset="0"/>
              </a:rPr>
              <a:t>1,3</a:t>
            </a:r>
            <a:r>
              <a:rPr lang="en-US" altLang="zh-CN" sz="1600" dirty="0">
                <a:latin typeface="Calibri" charset="0"/>
                <a:ea typeface="Calibri" charset="0"/>
                <a:cs typeface="Calibri" charset="0"/>
              </a:rPr>
              <a:t>),</a:t>
            </a:r>
            <a:r>
              <a:rPr lang="zh-CN" altLang="en-US" sz="16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sz="1600" dirty="0">
                <a:latin typeface="Calibri" charset="0"/>
                <a:ea typeface="Calibri" charset="0"/>
                <a:cs typeface="Calibri" charset="0"/>
              </a:rPr>
              <a:t>(</a:t>
            </a:r>
            <a:r>
              <a:rPr lang="fi-FI" altLang="zh-CN" sz="1600" dirty="0">
                <a:latin typeface="Calibri" charset="0"/>
                <a:ea typeface="Calibri" charset="0"/>
                <a:cs typeface="Calibri" charset="0"/>
              </a:rPr>
              <a:t>1,4</a:t>
            </a:r>
            <a:r>
              <a:rPr lang="en-US" altLang="zh-CN" sz="1600" dirty="0">
                <a:latin typeface="Calibri" charset="0"/>
                <a:ea typeface="Calibri" charset="0"/>
                <a:cs typeface="Calibri" charset="0"/>
              </a:rPr>
              <a:t>)</a:t>
            </a:r>
            <a:r>
              <a:rPr lang="zh-CN" altLang="en-US" sz="1600" dirty="0">
                <a:latin typeface="Calibri" charset="0"/>
                <a:ea typeface="Calibri" charset="0"/>
                <a:cs typeface="Calibri" charset="0"/>
              </a:rPr>
              <a:t> 求平均</a:t>
            </a:r>
            <a:endParaRPr lang="en-US" altLang="zh-CN" sz="1600" dirty="0">
              <a:latin typeface="Calibri" charset="0"/>
              <a:ea typeface="Calibri" charset="0"/>
              <a:cs typeface="Calibri" charset="0"/>
              <a:sym typeface="Wingdings"/>
            </a:endParaRPr>
          </a:p>
          <a:p>
            <a:pPr lvl="1"/>
            <a:r>
              <a:rPr lang="en-US" altLang="zh-CN" sz="1600" dirty="0">
                <a:latin typeface="Calibri" charset="0"/>
                <a:ea typeface="Calibri" charset="0"/>
                <a:cs typeface="Calibri" charset="0"/>
              </a:rPr>
              <a:t>(3,3)</a:t>
            </a:r>
            <a:r>
              <a:rPr lang="zh-CN" altLang="en-US" sz="16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zh-CN" altLang="en-US" sz="1600" dirty="0">
                <a:latin typeface="Calibri" charset="0"/>
                <a:ea typeface="Calibri" charset="0"/>
                <a:cs typeface="Calibri" charset="0"/>
                <a:sym typeface="Wingdings"/>
              </a:rPr>
              <a:t> </a:t>
            </a:r>
            <a:r>
              <a:rPr lang="en-US" altLang="zh-CN" sz="1600" dirty="0">
                <a:latin typeface="Calibri" charset="0"/>
                <a:ea typeface="Calibri" charset="0"/>
                <a:cs typeface="Calibri" charset="0"/>
                <a:sym typeface="Wingdings"/>
              </a:rPr>
              <a:t>(3, 13/6)</a:t>
            </a:r>
            <a:r>
              <a:rPr lang="zh-CN" altLang="en-US" sz="1600" dirty="0">
                <a:latin typeface="Calibri" charset="0"/>
                <a:ea typeface="Calibri" charset="0"/>
                <a:cs typeface="Calibri" charset="0"/>
                <a:sym typeface="Wingdings"/>
              </a:rPr>
              <a:t>，即对</a:t>
            </a:r>
            <a:r>
              <a:rPr lang="en-US" altLang="zh-CN" sz="1600" dirty="0">
                <a:latin typeface="Calibri" charset="0"/>
                <a:ea typeface="Calibri" charset="0"/>
                <a:cs typeface="Calibri" charset="0"/>
              </a:rPr>
              <a:t>(</a:t>
            </a:r>
            <a:r>
              <a:rPr lang="fi-FI" altLang="zh-CN" sz="1600" dirty="0">
                <a:latin typeface="Calibri" charset="0"/>
                <a:ea typeface="Calibri" charset="0"/>
                <a:cs typeface="Calibri" charset="0"/>
              </a:rPr>
              <a:t>2,3</a:t>
            </a:r>
            <a:r>
              <a:rPr lang="en-US" altLang="zh-CN" sz="1600" dirty="0">
                <a:latin typeface="Calibri" charset="0"/>
                <a:ea typeface="Calibri" charset="0"/>
                <a:cs typeface="Calibri" charset="0"/>
              </a:rPr>
              <a:t>),</a:t>
            </a:r>
            <a:r>
              <a:rPr lang="zh-CN" altLang="en-US" sz="16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sz="1600" dirty="0">
                <a:latin typeface="Calibri" charset="0"/>
                <a:ea typeface="Calibri" charset="0"/>
                <a:cs typeface="Calibri" charset="0"/>
              </a:rPr>
              <a:t>(</a:t>
            </a:r>
            <a:r>
              <a:rPr lang="fi-FI" altLang="zh-CN" sz="1600" dirty="0">
                <a:latin typeface="Calibri" charset="0"/>
                <a:ea typeface="Calibri" charset="0"/>
                <a:cs typeface="Calibri" charset="0"/>
              </a:rPr>
              <a:t>2,4</a:t>
            </a:r>
            <a:r>
              <a:rPr lang="en-US" altLang="zh-CN" sz="1600" dirty="0">
                <a:latin typeface="Calibri" charset="0"/>
                <a:ea typeface="Calibri" charset="0"/>
                <a:cs typeface="Calibri" charset="0"/>
              </a:rPr>
              <a:t>),</a:t>
            </a:r>
            <a:r>
              <a:rPr lang="zh-CN" altLang="en-US" sz="16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sz="1600" dirty="0">
                <a:latin typeface="Calibri" charset="0"/>
                <a:ea typeface="Calibri" charset="0"/>
                <a:cs typeface="Calibri" charset="0"/>
              </a:rPr>
              <a:t>(</a:t>
            </a:r>
            <a:r>
              <a:rPr lang="fi-FI" altLang="zh-CN" sz="1600" dirty="0">
                <a:latin typeface="Calibri" charset="0"/>
                <a:ea typeface="Calibri" charset="0"/>
                <a:cs typeface="Calibri" charset="0"/>
              </a:rPr>
              <a:t>3,1</a:t>
            </a:r>
            <a:r>
              <a:rPr lang="en-US" altLang="zh-CN" sz="1600" dirty="0">
                <a:latin typeface="Calibri" charset="0"/>
                <a:ea typeface="Calibri" charset="0"/>
                <a:cs typeface="Calibri" charset="0"/>
              </a:rPr>
              <a:t>),</a:t>
            </a:r>
            <a:r>
              <a:rPr lang="zh-CN" altLang="en-US" sz="16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sz="1600" dirty="0">
                <a:latin typeface="Calibri" charset="0"/>
                <a:ea typeface="Calibri" charset="0"/>
                <a:cs typeface="Calibri" charset="0"/>
              </a:rPr>
              <a:t>(</a:t>
            </a:r>
            <a:r>
              <a:rPr lang="fi-FI" altLang="zh-CN" sz="1600" dirty="0">
                <a:latin typeface="Calibri" charset="0"/>
                <a:ea typeface="Calibri" charset="0"/>
                <a:cs typeface="Calibri" charset="0"/>
              </a:rPr>
              <a:t>3,2</a:t>
            </a:r>
            <a:r>
              <a:rPr lang="en-US" altLang="zh-CN" sz="1600" dirty="0">
                <a:latin typeface="Calibri" charset="0"/>
                <a:ea typeface="Calibri" charset="0"/>
                <a:cs typeface="Calibri" charset="0"/>
              </a:rPr>
              <a:t>),</a:t>
            </a:r>
            <a:r>
              <a:rPr lang="zh-CN" altLang="en-US" sz="16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sz="1600" dirty="0">
                <a:latin typeface="Calibri" charset="0"/>
                <a:ea typeface="Calibri" charset="0"/>
                <a:cs typeface="Calibri" charset="0"/>
              </a:rPr>
              <a:t>(</a:t>
            </a:r>
            <a:r>
              <a:rPr lang="fi-FI" altLang="zh-CN" sz="1600" dirty="0">
                <a:latin typeface="Calibri" charset="0"/>
                <a:ea typeface="Calibri" charset="0"/>
                <a:cs typeface="Calibri" charset="0"/>
              </a:rPr>
              <a:t>4,1</a:t>
            </a:r>
            <a:r>
              <a:rPr lang="en-US" altLang="zh-CN" sz="1600" dirty="0">
                <a:latin typeface="Calibri" charset="0"/>
                <a:ea typeface="Calibri" charset="0"/>
                <a:cs typeface="Calibri" charset="0"/>
              </a:rPr>
              <a:t>),</a:t>
            </a:r>
            <a:r>
              <a:rPr lang="zh-CN" altLang="en-US" sz="16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sz="1600" dirty="0">
                <a:latin typeface="Calibri" charset="0"/>
                <a:ea typeface="Calibri" charset="0"/>
                <a:cs typeface="Calibri" charset="0"/>
              </a:rPr>
              <a:t>(</a:t>
            </a:r>
            <a:r>
              <a:rPr lang="fi-FI" altLang="zh-CN" sz="1600" dirty="0">
                <a:latin typeface="Calibri" charset="0"/>
                <a:ea typeface="Calibri" charset="0"/>
                <a:cs typeface="Calibri" charset="0"/>
              </a:rPr>
              <a:t>4,2</a:t>
            </a:r>
            <a:r>
              <a:rPr lang="en-US" altLang="zh-CN" sz="1600" dirty="0">
                <a:latin typeface="Calibri" charset="0"/>
                <a:ea typeface="Calibri" charset="0"/>
                <a:cs typeface="Calibri" charset="0"/>
              </a:rPr>
              <a:t>)</a:t>
            </a:r>
            <a:r>
              <a:rPr lang="zh-CN" altLang="en-US" sz="1600" dirty="0">
                <a:latin typeface="Calibri" charset="0"/>
                <a:ea typeface="Calibri" charset="0"/>
                <a:cs typeface="Calibri" charset="0"/>
              </a:rPr>
              <a:t>求平均</a:t>
            </a:r>
            <a:endParaRPr lang="en-US" altLang="zh-CN" sz="1600" dirty="0"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4221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pause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kumimoji="1" lang="en-US" altLang="zh-CN" dirty="0"/>
          </a:p>
        </p:txBody>
      </p:sp>
      <p:pic>
        <p:nvPicPr>
          <p:cNvPr id="5" name="Picture 4" descr="https://gimg2.baidu.com/image_search/src=http%3A%2F%2Fpic.51yuansu.com%2Fpic3%2Fcover%2F03%2F46%2F97%2F5bab68eb6b4a1_610.jpg&amp;refer=http%3A%2F%2Fpic.51yuansu.com&amp;app=2002&amp;size=f9999,10000&amp;q=a80&amp;n=0&amp;g=0n&amp;fmt=jpeg?sec=1636806551&amp;t=fce412286299fb8c7d98cdbcbd681ecd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182" y="819150"/>
            <a:ext cx="3926897" cy="4004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8424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聚类：</a:t>
            </a:r>
            <a:r>
              <a:rPr lang="en-US" altLang="zh-CN" dirty="0"/>
              <a:t>k-means</a:t>
            </a:r>
            <a:r>
              <a:rPr lang="zh-CN" altLang="en-US" dirty="0"/>
              <a:t>、</a:t>
            </a:r>
            <a:r>
              <a:rPr lang="en-US" altLang="zh-CN" dirty="0"/>
              <a:t>GMM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ea typeface="宋体" charset="-122"/>
              </a:rPr>
              <a:t>K-Means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可能会陷入局部最优</a:t>
            </a:r>
            <a:endParaRPr lang="en-US" altLang="zh-CN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/>
            <a:r>
              <a:rPr lang="en-US" altLang="zh-CN" dirty="0">
                <a:ea typeface="宋体" charset="-122"/>
              </a:rPr>
              <a:t>Example - The data points</a:t>
            </a:r>
          </a:p>
          <a:p>
            <a:endParaRPr kumimoji="1" lang="en-US" altLang="zh-CN" dirty="0"/>
          </a:p>
        </p:txBody>
      </p:sp>
      <p:pic>
        <p:nvPicPr>
          <p:cNvPr id="6" name="Picture 2" descr="problem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4036" y="1610680"/>
            <a:ext cx="4495800" cy="3371850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702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聚类：</a:t>
            </a:r>
            <a:r>
              <a:rPr lang="en-US" altLang="zh-CN" dirty="0"/>
              <a:t>k-means</a:t>
            </a:r>
            <a:r>
              <a:rPr lang="zh-CN" altLang="en-US" dirty="0"/>
              <a:t>、</a:t>
            </a:r>
            <a:r>
              <a:rPr lang="en-US" altLang="zh-CN" dirty="0"/>
              <a:t>GMM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ea typeface="宋体" charset="-122"/>
              </a:rPr>
              <a:t>K-Means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可能会陷入局部最优</a:t>
            </a:r>
            <a:endParaRPr lang="en-US" altLang="zh-CN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/>
            <a:r>
              <a:rPr lang="en-US" altLang="zh-CN" dirty="0">
                <a:ea typeface="宋体" charset="-122"/>
              </a:rPr>
              <a:t>Initialization</a:t>
            </a:r>
            <a:endParaRPr kumimoji="1" lang="en-US" altLang="zh-CN" dirty="0"/>
          </a:p>
        </p:txBody>
      </p:sp>
      <p:pic>
        <p:nvPicPr>
          <p:cNvPr id="4" name="Picture 2" descr="problem1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8618" y="1475185"/>
            <a:ext cx="4571999" cy="3428999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2705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聚类：</a:t>
            </a:r>
            <a:r>
              <a:rPr lang="en-US" altLang="zh-CN" dirty="0"/>
              <a:t>k-means</a:t>
            </a:r>
            <a:r>
              <a:rPr lang="zh-CN" altLang="en-US" dirty="0"/>
              <a:t>、</a:t>
            </a:r>
            <a:r>
              <a:rPr lang="en-US" altLang="zh-CN" dirty="0"/>
              <a:t>GMM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ea typeface="宋体" charset="-122"/>
              </a:rPr>
              <a:t>K-Means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可能会陷入局部最优</a:t>
            </a:r>
            <a:endParaRPr lang="en-US" altLang="zh-CN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/>
            <a:r>
              <a:rPr lang="en-US" altLang="zh-CN" dirty="0">
                <a:ea typeface="宋体" charset="-122"/>
              </a:rPr>
              <a:t>#Runs = 1</a:t>
            </a:r>
          </a:p>
          <a:p>
            <a:endParaRPr kumimoji="1" lang="en-US" altLang="zh-CN" dirty="0"/>
          </a:p>
        </p:txBody>
      </p:sp>
      <p:pic>
        <p:nvPicPr>
          <p:cNvPr id="4" name="Picture 2" descr="problem2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3878" y="1575955"/>
            <a:ext cx="4437640" cy="3328230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8727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聚类：</a:t>
            </a:r>
            <a:r>
              <a:rPr lang="en-US" altLang="zh-CN" dirty="0"/>
              <a:t>k-means</a:t>
            </a:r>
            <a:r>
              <a:rPr lang="zh-CN" altLang="en-US" dirty="0"/>
              <a:t>、</a:t>
            </a:r>
            <a:r>
              <a:rPr lang="en-US" altLang="zh-CN" dirty="0"/>
              <a:t>GMM</a:t>
            </a:r>
            <a:endParaRPr lang="zh-CN" alt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57200" y="819150"/>
            <a:ext cx="8229600" cy="3937000"/>
          </a:xfrm>
        </p:spPr>
        <p:txBody>
          <a:bodyPr>
            <a:normAutofit/>
          </a:bodyPr>
          <a:lstStyle/>
          <a:p>
            <a:r>
              <a:rPr lang="zh-CN" altLang="en-US" dirty="0"/>
              <a:t>聚类 </a:t>
            </a:r>
            <a:r>
              <a:rPr lang="mr-IN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>
                <a:latin typeface="Calibri" charset="0"/>
                <a:ea typeface="Calibri" charset="0"/>
                <a:cs typeface="Calibri" charset="0"/>
              </a:rPr>
              <a:t>Clustering</a:t>
            </a:r>
          </a:p>
          <a:p>
            <a:pPr lvl="1"/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聚类的目标是发现数据中相似群，称为</a:t>
            </a:r>
            <a:r>
              <a:rPr lang="zh-CN" altLang="en-US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簇</a:t>
            </a:r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b="1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cluster</a:t>
            </a:r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lvl="2"/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簇内中的数据彼此距离小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ea typeface="宋体" charset="-122"/>
              </a:rPr>
              <a:t>high </a:t>
            </a:r>
            <a:r>
              <a:rPr lang="en-US" altLang="zh-CN" dirty="0">
                <a:solidFill>
                  <a:srgbClr val="C00000"/>
                </a:solidFill>
                <a:ea typeface="宋体" charset="-122"/>
              </a:rPr>
              <a:t>intra-clusters </a:t>
            </a:r>
            <a:r>
              <a:rPr lang="en-US" altLang="zh-CN" dirty="0">
                <a:ea typeface="宋体" charset="-122"/>
              </a:rPr>
              <a:t>similarity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簇间数据距离大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ea typeface="宋体" charset="-122"/>
              </a:rPr>
              <a:t>low </a:t>
            </a:r>
            <a:r>
              <a:rPr lang="en-US" altLang="zh-CN" dirty="0">
                <a:solidFill>
                  <a:srgbClr val="C00000"/>
                </a:solidFill>
                <a:ea typeface="宋体" charset="-122"/>
              </a:rPr>
              <a:t>inter-clusters</a:t>
            </a:r>
            <a:r>
              <a:rPr lang="en-US" altLang="zh-CN" dirty="0">
                <a:ea typeface="宋体" charset="-122"/>
              </a:rPr>
              <a:t> similarity 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聚类不需要提供标注每一个簇的样本，因此是一种无监督学习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5269" y="2720740"/>
            <a:ext cx="2510725" cy="20939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9"/>
          <p:cNvSpPr/>
          <p:nvPr/>
        </p:nvSpPr>
        <p:spPr>
          <a:xfrm>
            <a:off x="4183402" y="3583990"/>
            <a:ext cx="458330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发现数据内在</a:t>
            </a:r>
            <a:r>
              <a:rPr lang="zh-CN" altLang="en-US" sz="200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的组织关系</a:t>
            </a:r>
            <a:endParaRPr lang="en-US" altLang="zh-CN" sz="20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800100" lvl="1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如左图：数据点自然聚成三个簇</a:t>
            </a:r>
          </a:p>
        </p:txBody>
      </p:sp>
      <p:sp>
        <p:nvSpPr>
          <p:cNvPr id="6" name="Rectangle 10"/>
          <p:cNvSpPr/>
          <p:nvPr/>
        </p:nvSpPr>
        <p:spPr>
          <a:xfrm>
            <a:off x="4569076" y="2754058"/>
            <a:ext cx="354526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1800"/>
              </a:spcAft>
              <a:defRPr/>
            </a:pPr>
            <a:r>
              <a:rPr lang="en-US" altLang="zh-CN" sz="2800" dirty="0">
                <a:solidFill>
                  <a:srgbClr val="0000CC"/>
                </a:solidFill>
                <a:latin typeface="Calibri" charset="0"/>
                <a:ea typeface="Calibri" charset="0"/>
                <a:cs typeface="Calibri" charset="0"/>
              </a:rPr>
              <a:t>How Is This Organized?</a:t>
            </a:r>
            <a:endParaRPr lang="zh-CN" altLang="en-US" sz="2800" dirty="0">
              <a:solidFill>
                <a:srgbClr val="0000CC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7" name="椭圆 8"/>
          <p:cNvSpPr/>
          <p:nvPr/>
        </p:nvSpPr>
        <p:spPr>
          <a:xfrm>
            <a:off x="2341578" y="2710300"/>
            <a:ext cx="1140548" cy="985019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8" name="椭圆 9"/>
          <p:cNvSpPr/>
          <p:nvPr/>
        </p:nvSpPr>
        <p:spPr>
          <a:xfrm>
            <a:off x="1365269" y="3473898"/>
            <a:ext cx="1140548" cy="985019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9" name="椭圆 10"/>
          <p:cNvSpPr/>
          <p:nvPr/>
        </p:nvSpPr>
        <p:spPr>
          <a:xfrm>
            <a:off x="2865197" y="3771131"/>
            <a:ext cx="1140548" cy="985019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</p:spTree>
    <p:extLst>
      <p:ext uri="{BB962C8B-B14F-4D97-AF65-F5344CB8AC3E}">
        <p14:creationId xmlns:p14="http://schemas.microsoft.com/office/powerpoint/2010/main" val="3863044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聚类：</a:t>
            </a:r>
            <a:r>
              <a:rPr lang="en-US" altLang="zh-CN" dirty="0"/>
              <a:t>k-means</a:t>
            </a:r>
            <a:r>
              <a:rPr lang="zh-CN" altLang="en-US" dirty="0"/>
              <a:t>、</a:t>
            </a:r>
            <a:r>
              <a:rPr lang="en-US" altLang="zh-CN" dirty="0"/>
              <a:t>GMM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ea typeface="宋体" charset="-122"/>
              </a:rPr>
              <a:t>K-Means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可能会陷入局部最优</a:t>
            </a:r>
            <a:endParaRPr lang="en-US" altLang="zh-CN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/>
            <a:r>
              <a:rPr lang="en-US" altLang="zh-CN" dirty="0">
                <a:ea typeface="宋体" charset="-122"/>
              </a:rPr>
              <a:t>#Runs = 2</a:t>
            </a:r>
          </a:p>
          <a:p>
            <a:endParaRPr kumimoji="1" lang="en-US" altLang="zh-CN" dirty="0"/>
          </a:p>
        </p:txBody>
      </p:sp>
      <p:pic>
        <p:nvPicPr>
          <p:cNvPr id="4" name="Picture 2" descr="problem3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2645" y="1497157"/>
            <a:ext cx="4672444" cy="3504333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8111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聚类：</a:t>
            </a:r>
            <a:r>
              <a:rPr lang="en-US" altLang="zh-CN" dirty="0"/>
              <a:t>k-means</a:t>
            </a:r>
            <a:r>
              <a:rPr lang="zh-CN" altLang="en-US" dirty="0"/>
              <a:t>、</a:t>
            </a:r>
            <a:r>
              <a:rPr lang="en-US" altLang="zh-CN" dirty="0"/>
              <a:t>GMM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ea typeface="宋体" charset="-122"/>
              </a:rPr>
              <a:t>K-Means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可能会陷入局部最优</a:t>
            </a:r>
            <a:endParaRPr lang="en-US" altLang="zh-CN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/>
            <a:r>
              <a:rPr lang="en-US" altLang="zh-CN" dirty="0">
                <a:ea typeface="宋体" charset="-122"/>
              </a:rPr>
              <a:t>#Runs = 3</a:t>
            </a:r>
          </a:p>
          <a:p>
            <a:endParaRPr kumimoji="1" lang="en-US" altLang="zh-CN" dirty="0"/>
          </a:p>
        </p:txBody>
      </p:sp>
      <p:pic>
        <p:nvPicPr>
          <p:cNvPr id="4" name="Picture 2" descr="problem4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4227" y="1485899"/>
            <a:ext cx="4424217" cy="3318163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7030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聚类：</a:t>
            </a:r>
            <a:r>
              <a:rPr lang="en-US" altLang="zh-CN" dirty="0"/>
              <a:t>k-means</a:t>
            </a:r>
            <a:r>
              <a:rPr lang="zh-CN" altLang="en-US" dirty="0"/>
              <a:t>、</a:t>
            </a:r>
            <a:r>
              <a:rPr lang="en-US" altLang="zh-CN" dirty="0"/>
              <a:t>GMM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ea typeface="宋体" charset="-122"/>
              </a:rPr>
              <a:t>K-Means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可能会陷入局部最优</a:t>
            </a:r>
            <a:endParaRPr lang="en-US" altLang="zh-CN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/>
            <a:r>
              <a:rPr lang="en-US" altLang="zh-CN" dirty="0">
                <a:ea typeface="宋体" charset="-122"/>
              </a:rPr>
              <a:t>#Runs = 4</a:t>
            </a:r>
            <a:r>
              <a:rPr lang="zh-CN" altLang="en-US" dirty="0">
                <a:ea typeface="宋体" charset="-122"/>
              </a:rPr>
              <a:t>：达到终止条件</a:t>
            </a:r>
            <a:endParaRPr lang="en-US" altLang="zh-CN" dirty="0">
              <a:ea typeface="宋体" charset="-122"/>
            </a:endParaRPr>
          </a:p>
          <a:p>
            <a:endParaRPr kumimoji="1" lang="en-US" altLang="zh-CN" dirty="0"/>
          </a:p>
        </p:txBody>
      </p:sp>
      <p:pic>
        <p:nvPicPr>
          <p:cNvPr id="4" name="Picture 2" descr="problem4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2190" y="1650455"/>
            <a:ext cx="4468091" cy="3351069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0252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聚类：</a:t>
            </a:r>
            <a:r>
              <a:rPr lang="en-US" altLang="zh-CN" dirty="0"/>
              <a:t>k-means</a:t>
            </a:r>
            <a:r>
              <a:rPr lang="zh-CN" altLang="en-US" dirty="0"/>
              <a:t>、</a:t>
            </a:r>
            <a:r>
              <a:rPr lang="en-US" altLang="zh-CN" dirty="0"/>
              <a:t>GMM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ea typeface="宋体" charset="-122"/>
              </a:rPr>
              <a:t>K-Means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可能会陷入局部最优</a:t>
            </a:r>
            <a:endParaRPr lang="en-US" altLang="zh-CN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kumimoji="1" lang="zh-CN" altLang="en-US" dirty="0"/>
              <a:t>解决办法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以不同</a:t>
            </a:r>
            <a:r>
              <a:rPr kumimoji="1" lang="zh-CN" altLang="en-US" dirty="0">
                <a:solidFill>
                  <a:srgbClr val="C00000"/>
                </a:solidFill>
              </a:rPr>
              <a:t>随机初始化的类簇中心</a:t>
            </a:r>
            <a:endParaRPr kumimoji="1" lang="en-US" altLang="zh-CN" dirty="0">
              <a:solidFill>
                <a:srgbClr val="C00000"/>
              </a:solidFill>
            </a:endParaRPr>
          </a:p>
          <a:p>
            <a:pPr lvl="1"/>
            <a:r>
              <a:rPr kumimoji="1" lang="zh-CN" altLang="en-US" dirty="0">
                <a:solidFill>
                  <a:srgbClr val="C00000"/>
                </a:solidFill>
              </a:rPr>
              <a:t>多次重新</a:t>
            </a:r>
            <a:r>
              <a:rPr kumimoji="1" lang="zh-CN" altLang="en-US" dirty="0"/>
              <a:t>运行</a:t>
            </a:r>
            <a:r>
              <a:rPr kumimoji="1" lang="en-US" altLang="zh-CN" dirty="0"/>
              <a:t>K-means</a:t>
            </a:r>
            <a:r>
              <a:rPr kumimoji="1" lang="zh-CN" altLang="en-US" dirty="0"/>
              <a:t>算法</a:t>
            </a:r>
            <a:endParaRPr kumimoji="1" lang="en-US" altLang="zh-CN" dirty="0"/>
          </a:p>
          <a:p>
            <a:pPr lvl="2"/>
            <a:r>
              <a:rPr kumimoji="1" lang="zh-CN" altLang="en-US" dirty="0"/>
              <a:t>计算每次聚类结果的</a:t>
            </a:r>
            <a:r>
              <a:rPr kumimoji="1" lang="en-US" altLang="zh-CN" dirty="0"/>
              <a:t>SSE</a:t>
            </a:r>
          </a:p>
          <a:p>
            <a:pPr lvl="2"/>
            <a:r>
              <a:rPr kumimoji="1" lang="zh-CN" altLang="en-US" dirty="0"/>
              <a:t>选择其中一个最小的</a:t>
            </a:r>
            <a:r>
              <a:rPr kumimoji="1" lang="en-US" altLang="zh-CN" dirty="0"/>
              <a:t>SSE</a:t>
            </a:r>
            <a:r>
              <a:rPr kumimoji="1" lang="zh-CN" altLang="en-US" dirty="0"/>
              <a:t>的聚类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778058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pause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kumimoji="1" lang="en-US" altLang="zh-CN" dirty="0"/>
          </a:p>
        </p:txBody>
      </p:sp>
      <p:pic>
        <p:nvPicPr>
          <p:cNvPr id="5" name="Picture 4" descr="https://gimg2.baidu.com/image_search/src=http%3A%2F%2Fpic.51yuansu.com%2Fpic3%2Fcover%2F03%2F46%2F97%2F5bab68eb6b4a1_610.jpg&amp;refer=http%3A%2F%2Fpic.51yuansu.com&amp;app=2002&amp;size=f9999,10000&amp;q=a80&amp;n=0&amp;g=0n&amp;fmt=jpeg?sec=1636806551&amp;t=fce412286299fb8c7d98cdbcbd681ecd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182" y="819150"/>
            <a:ext cx="3926897" cy="4004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7871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聚类：</a:t>
            </a:r>
            <a:r>
              <a:rPr lang="en-US" altLang="zh-CN" dirty="0"/>
              <a:t>k-means</a:t>
            </a:r>
            <a:r>
              <a:rPr lang="zh-CN" altLang="en-US" dirty="0"/>
              <a:t>、</a:t>
            </a:r>
            <a:r>
              <a:rPr lang="en-US" altLang="zh-CN" dirty="0"/>
              <a:t>GMM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K-Means</a:t>
                </a:r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优点</a:t>
                </a:r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简单：易于理解和实现，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K-Means</a:t>
                </a:r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是最广为人知的聚类算法</a:t>
                </a:r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高效：时间复杂度为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𝑇𝐾𝑁</m:t>
                        </m:r>
                      </m:e>
                    </m:d>
                  </m:oMath>
                </a14:m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2"/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其中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为运行轮数，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</a:t>
                </a:r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为簇数目，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</a:t>
                </a:r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为样本数</a:t>
                </a:r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kumimoji="1"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67" t="-7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38031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聚类：</a:t>
            </a:r>
            <a:r>
              <a:rPr lang="en-US" altLang="zh-CN" dirty="0"/>
              <a:t>k-means</a:t>
            </a:r>
            <a:r>
              <a:rPr lang="zh-CN" altLang="en-US" dirty="0"/>
              <a:t>、</a:t>
            </a:r>
            <a:r>
              <a:rPr lang="en-US" altLang="zh-CN" dirty="0"/>
              <a:t>GMM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K-Means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缺点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局部最优解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每一个数据点贪心选择距离最近的中心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r>
              <a:rPr lang="zh-CN" altLang="en-US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不同初始中心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可能得到不同的簇</a:t>
            </a:r>
          </a:p>
          <a:p>
            <a:pPr lvl="1"/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平均值点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(“mean”)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有定义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一般来说要求特征为数值型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对于类别型特征不适应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用户指定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值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r>
              <a:rPr lang="zh-CN" altLang="en-US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比较难以提前预知</a:t>
            </a:r>
            <a:endParaRPr lang="en-US" altLang="zh-CN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对离群点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(outlier)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敏感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离群点为距离其他数据点很远的点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可能是在数据准备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预处理过程中出现的错误</a:t>
            </a:r>
          </a:p>
          <a:p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414914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pause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kumimoji="1" lang="en-US" altLang="zh-CN" dirty="0"/>
          </a:p>
        </p:txBody>
      </p:sp>
      <p:pic>
        <p:nvPicPr>
          <p:cNvPr id="5" name="Picture 4" descr="https://gimg2.baidu.com/image_search/src=http%3A%2F%2Fpic.51yuansu.com%2Fpic3%2Fcover%2F03%2F46%2F97%2F5bab68eb6b4a1_610.jpg&amp;refer=http%3A%2F%2Fpic.51yuansu.com&amp;app=2002&amp;size=f9999,10000&amp;q=a80&amp;n=0&amp;g=0n&amp;fmt=jpeg?sec=1636806551&amp;t=fce412286299fb8c7d98cdbcbd681ecd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182" y="819150"/>
            <a:ext cx="3926897" cy="4004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3848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聚类：</a:t>
            </a:r>
            <a:r>
              <a:rPr lang="en-US" altLang="zh-CN" dirty="0"/>
              <a:t>k-means</a:t>
            </a:r>
            <a:r>
              <a:rPr lang="zh-CN" altLang="en-US" dirty="0"/>
              <a:t>、</a:t>
            </a:r>
            <a:r>
              <a:rPr lang="en-US" altLang="zh-CN" dirty="0"/>
              <a:t>GMM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如何确定参数</a:t>
            </a:r>
            <a:r>
              <a:rPr lang="en-US" altLang="zh-CN" dirty="0"/>
              <a:t>K</a:t>
            </a:r>
            <a:endParaRPr kumimoji="1" lang="en-US" altLang="zh-CN" dirty="0"/>
          </a:p>
        </p:txBody>
      </p:sp>
      <p:pic>
        <p:nvPicPr>
          <p:cNvPr id="6" name="图片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0616" y="1475509"/>
            <a:ext cx="4292531" cy="3142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98278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聚类：</a:t>
            </a:r>
            <a:r>
              <a:rPr lang="en-US" altLang="zh-CN" dirty="0"/>
              <a:t>k-means</a:t>
            </a:r>
            <a:r>
              <a:rPr lang="zh-CN" altLang="en-US" dirty="0"/>
              <a:t>、</a:t>
            </a:r>
            <a:r>
              <a:rPr lang="en-US" altLang="zh-CN" dirty="0"/>
              <a:t>GMM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如何确定参数</a:t>
            </a:r>
            <a:r>
              <a:rPr lang="en-US" altLang="zh-CN" dirty="0"/>
              <a:t>K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尝试一系列的</a:t>
            </a:r>
            <a:r>
              <a:rPr kumimoji="1" lang="en-US" altLang="zh-CN" dirty="0"/>
              <a:t>K</a:t>
            </a:r>
          </a:p>
          <a:p>
            <a:pPr lvl="1"/>
            <a:r>
              <a:rPr kumimoji="1" lang="zh-CN" altLang="en-US" dirty="0"/>
              <a:t>运行</a:t>
            </a:r>
            <a:r>
              <a:rPr kumimoji="1" lang="en-US" altLang="zh-CN" dirty="0"/>
              <a:t>K-means</a:t>
            </a:r>
            <a:r>
              <a:rPr kumimoji="1" lang="zh-CN" altLang="en-US" dirty="0"/>
              <a:t>算法，计算</a:t>
            </a:r>
            <a:r>
              <a:rPr kumimoji="1" lang="en-US" altLang="zh-CN" dirty="0"/>
              <a:t>SSE</a:t>
            </a:r>
          </a:p>
          <a:p>
            <a:pPr lvl="1"/>
            <a:r>
              <a:rPr kumimoji="1" lang="zh-CN" altLang="en-US" dirty="0"/>
              <a:t>绘制</a:t>
            </a:r>
            <a:r>
              <a:rPr kumimoji="1" lang="en-US" altLang="zh-CN" dirty="0"/>
              <a:t>K</a:t>
            </a:r>
            <a:r>
              <a:rPr kumimoji="1" lang="zh-CN" altLang="en-US" dirty="0"/>
              <a:t>和</a:t>
            </a:r>
            <a:r>
              <a:rPr kumimoji="1" lang="en-US" altLang="zh-CN" dirty="0"/>
              <a:t>SSE</a:t>
            </a:r>
            <a:r>
              <a:rPr kumimoji="1" lang="zh-CN" altLang="en-US" dirty="0"/>
              <a:t>的折线图</a:t>
            </a:r>
            <a:endParaRPr kumimoji="1" lang="en-US" altLang="zh-CN" dirty="0"/>
          </a:p>
          <a:p>
            <a:pPr lvl="2"/>
            <a:r>
              <a:rPr kumimoji="1" lang="zh-CN" altLang="en-US" dirty="0"/>
              <a:t>选择拐点处的</a:t>
            </a:r>
            <a:r>
              <a:rPr kumimoji="1" lang="en-US" altLang="zh-CN" dirty="0"/>
              <a:t>K</a:t>
            </a:r>
          </a:p>
          <a:p>
            <a:pPr lvl="2"/>
            <a:r>
              <a:rPr kumimoji="1" lang="zh-CN" altLang="en-US" dirty="0"/>
              <a:t>称为肘法</a:t>
            </a:r>
            <a:r>
              <a:rPr kumimoji="1" lang="en-US" altLang="zh-CN" dirty="0"/>
              <a:t>(Elbow)</a:t>
            </a:r>
          </a:p>
          <a:p>
            <a:pPr lvl="1"/>
            <a:endParaRPr kumimoji="1" lang="en-US" altLang="zh-CN" dirty="0"/>
          </a:p>
        </p:txBody>
      </p:sp>
      <p:cxnSp>
        <p:nvCxnSpPr>
          <p:cNvPr id="6" name="直接箭头连接符 5"/>
          <p:cNvCxnSpPr/>
          <p:nvPr/>
        </p:nvCxnSpPr>
        <p:spPr>
          <a:xfrm>
            <a:off x="3723408" y="4520045"/>
            <a:ext cx="3858491" cy="69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/>
          <p:cNvCxnSpPr/>
          <p:nvPr/>
        </p:nvCxnSpPr>
        <p:spPr>
          <a:xfrm flipV="1">
            <a:off x="3713017" y="2583873"/>
            <a:ext cx="24246" cy="19396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3115880" y="2941266"/>
            <a:ext cx="5084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/>
              <a:t>SSE</a:t>
            </a:r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7180072" y="4501118"/>
            <a:ext cx="3048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/>
              <a:t>K</a:t>
            </a:r>
            <a:endParaRPr lang="zh-CN" altLang="en-US" dirty="0"/>
          </a:p>
        </p:txBody>
      </p:sp>
      <p:sp>
        <p:nvSpPr>
          <p:cNvPr id="11" name="任意多边形 10"/>
          <p:cNvSpPr/>
          <p:nvPr/>
        </p:nvSpPr>
        <p:spPr>
          <a:xfrm>
            <a:off x="3875808" y="2694709"/>
            <a:ext cx="3009900" cy="1627909"/>
          </a:xfrm>
          <a:custGeom>
            <a:avLst/>
            <a:gdLst>
              <a:gd name="connsiteX0" fmla="*/ 0 w 3009900"/>
              <a:gd name="connsiteY0" fmla="*/ 0 h 1627909"/>
              <a:gd name="connsiteX1" fmla="*/ 245919 w 3009900"/>
              <a:gd name="connsiteY1" fmla="*/ 710046 h 1627909"/>
              <a:gd name="connsiteX2" fmla="*/ 727364 w 3009900"/>
              <a:gd name="connsiteY2" fmla="*/ 1281546 h 1627909"/>
              <a:gd name="connsiteX3" fmla="*/ 1357746 w 3009900"/>
              <a:gd name="connsiteY3" fmla="*/ 1537855 h 1627909"/>
              <a:gd name="connsiteX4" fmla="*/ 3009900 w 3009900"/>
              <a:gd name="connsiteY4" fmla="*/ 1627909 h 1627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09900" h="1627909">
                <a:moveTo>
                  <a:pt x="0" y="0"/>
                </a:moveTo>
                <a:cubicBezTo>
                  <a:pt x="62346" y="248227"/>
                  <a:pt x="124692" y="496455"/>
                  <a:pt x="245919" y="710046"/>
                </a:cubicBezTo>
                <a:cubicBezTo>
                  <a:pt x="367146" y="923637"/>
                  <a:pt x="542059" y="1143578"/>
                  <a:pt x="727364" y="1281546"/>
                </a:cubicBezTo>
                <a:cubicBezTo>
                  <a:pt x="912669" y="1419514"/>
                  <a:pt x="977323" y="1480128"/>
                  <a:pt x="1357746" y="1537855"/>
                </a:cubicBezTo>
                <a:cubicBezTo>
                  <a:pt x="1738169" y="1595582"/>
                  <a:pt x="2374034" y="1611745"/>
                  <a:pt x="3009900" y="1627909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4509654" y="3770169"/>
            <a:ext cx="924791" cy="805295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2224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pause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kumimoji="1" lang="en-US" altLang="zh-CN" dirty="0"/>
          </a:p>
        </p:txBody>
      </p:sp>
      <p:pic>
        <p:nvPicPr>
          <p:cNvPr id="5" name="Picture 4" descr="https://gimg2.baidu.com/image_search/src=http%3A%2F%2Fpic.51yuansu.com%2Fpic3%2Fcover%2F03%2F46%2F97%2F5bab68eb6b4a1_610.jpg&amp;refer=http%3A%2F%2Fpic.51yuansu.com&amp;app=2002&amp;size=f9999,10000&amp;q=a80&amp;n=0&amp;g=0n&amp;fmt=jpeg?sec=1636806551&amp;t=fce412286299fb8c7d98cdbcbd681ecd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182" y="819150"/>
            <a:ext cx="3926897" cy="4004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8537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聚类：</a:t>
            </a:r>
            <a:r>
              <a:rPr lang="en-US" altLang="zh-CN" dirty="0"/>
              <a:t>k-means</a:t>
            </a:r>
            <a:r>
              <a:rPr lang="zh-CN" altLang="en-US" dirty="0"/>
              <a:t>、</a:t>
            </a:r>
            <a:r>
              <a:rPr lang="en-US" altLang="zh-CN" dirty="0"/>
              <a:t>GMM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离群点的影响</a:t>
            </a:r>
            <a:endParaRPr kumimoji="1" lang="en-US" altLang="zh-CN" dirty="0"/>
          </a:p>
        </p:txBody>
      </p:sp>
      <p:pic>
        <p:nvPicPr>
          <p:cNvPr id="6" name="图片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2319" y="1289226"/>
            <a:ext cx="4708761" cy="34288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41910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聚类：</a:t>
            </a:r>
            <a:r>
              <a:rPr lang="en-US" altLang="zh-CN" dirty="0"/>
              <a:t>k-means</a:t>
            </a:r>
            <a:r>
              <a:rPr lang="zh-CN" altLang="en-US" dirty="0"/>
              <a:t>、</a:t>
            </a:r>
            <a:r>
              <a:rPr lang="en-US" altLang="zh-CN" dirty="0"/>
              <a:t>GMM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如何处理离群点</a:t>
            </a:r>
            <a:endParaRPr lang="en-US" altLang="zh-CN" dirty="0"/>
          </a:p>
          <a:p>
            <a:pPr lvl="1"/>
            <a:r>
              <a:rPr lang="zh-CN" altLang="en-US" dirty="0"/>
              <a:t>将</a:t>
            </a:r>
            <a:r>
              <a:rPr lang="zh-CN" altLang="en-US" b="1" dirty="0">
                <a:solidFill>
                  <a:srgbClr val="C00000"/>
                </a:solidFill>
              </a:rPr>
              <a:t>过分远离中心点</a:t>
            </a:r>
            <a:r>
              <a:rPr lang="zh-CN" altLang="en-US" dirty="0"/>
              <a:t>的数据点视为可能的离群点，将其</a:t>
            </a:r>
            <a:r>
              <a:rPr lang="zh-CN" altLang="en-US" dirty="0">
                <a:solidFill>
                  <a:srgbClr val="C00000"/>
                </a:solidFill>
              </a:rPr>
              <a:t>删除</a:t>
            </a:r>
            <a:endParaRPr lang="en-US" altLang="zh-CN" dirty="0">
              <a:solidFill>
                <a:srgbClr val="C00000"/>
              </a:solidFill>
            </a:endParaRPr>
          </a:p>
          <a:p>
            <a:pPr lvl="2"/>
            <a:r>
              <a:rPr lang="zh-CN" altLang="en-US" dirty="0"/>
              <a:t>为了保险起见，通过几个迭代步骤，持续观察可能的离群点，明确每次都远离中心点再进行删除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r>
              <a:rPr lang="zh-CN" altLang="en-US" dirty="0"/>
              <a:t>采用</a:t>
            </a:r>
            <a:r>
              <a:rPr lang="zh-CN" altLang="en-US" dirty="0">
                <a:solidFill>
                  <a:srgbClr val="C00000"/>
                </a:solidFill>
              </a:rPr>
              <a:t>随机采样</a:t>
            </a:r>
            <a:endParaRPr lang="en-US" altLang="zh-CN" dirty="0">
              <a:solidFill>
                <a:srgbClr val="C00000"/>
              </a:solidFill>
            </a:endParaRPr>
          </a:p>
          <a:p>
            <a:pPr lvl="2"/>
            <a:r>
              <a:rPr lang="zh-CN" altLang="en-US" dirty="0"/>
              <a:t>选取数据点的</a:t>
            </a:r>
            <a:r>
              <a:rPr lang="zh-CN" altLang="en-US" b="1" dirty="0">
                <a:solidFill>
                  <a:srgbClr val="C00000"/>
                </a:solidFill>
              </a:rPr>
              <a:t>子集</a:t>
            </a:r>
            <a:r>
              <a:rPr lang="zh-CN" altLang="en-US" dirty="0">
                <a:solidFill>
                  <a:srgbClr val="C00000"/>
                </a:solidFill>
              </a:rPr>
              <a:t>确定中心点</a:t>
            </a:r>
            <a:r>
              <a:rPr lang="zh-CN" altLang="en-US" dirty="0"/>
              <a:t>，使选到离群点的机会变小</a:t>
            </a:r>
            <a:endParaRPr lang="en-US" altLang="zh-CN" dirty="0"/>
          </a:p>
          <a:p>
            <a:pPr lvl="2"/>
            <a:r>
              <a:rPr lang="zh-CN" altLang="en-US" dirty="0"/>
              <a:t>利用距离确定其它数据点的类簇</a:t>
            </a:r>
            <a:endParaRPr lang="en-US" altLang="zh-CN" dirty="0"/>
          </a:p>
          <a:p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390358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聚类：</a:t>
            </a:r>
            <a:r>
              <a:rPr lang="en-US" altLang="zh-CN" dirty="0"/>
              <a:t>k-means</a:t>
            </a:r>
            <a:r>
              <a:rPr lang="zh-CN" altLang="en-US" dirty="0"/>
              <a:t>、</a:t>
            </a:r>
            <a:r>
              <a:rPr lang="en-US" altLang="zh-CN" dirty="0"/>
              <a:t>GMM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对初始点的选择敏感 </a:t>
            </a:r>
            <a:r>
              <a:rPr lang="mr-IN" altLang="zh-CN" dirty="0"/>
              <a:t>–</a:t>
            </a:r>
            <a:r>
              <a:rPr lang="zh-CN" altLang="en-US" dirty="0"/>
              <a:t> 局部最优问题</a:t>
            </a:r>
            <a:endParaRPr kumimoji="1" lang="en-US" altLang="zh-CN" dirty="0"/>
          </a:p>
        </p:txBody>
      </p:sp>
      <p:pic>
        <p:nvPicPr>
          <p:cNvPr id="6" name="图片 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50"/>
          <a:stretch/>
        </p:blipFill>
        <p:spPr bwMode="auto">
          <a:xfrm>
            <a:off x="1433945" y="1408237"/>
            <a:ext cx="6162661" cy="3198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直接连接符 6"/>
          <p:cNvCxnSpPr>
            <a:stCxn id="6" idx="0"/>
            <a:endCxn id="6" idx="2"/>
          </p:cNvCxnSpPr>
          <p:nvPr/>
        </p:nvCxnSpPr>
        <p:spPr>
          <a:xfrm>
            <a:off x="4515276" y="1408237"/>
            <a:ext cx="0" cy="3198760"/>
          </a:xfrm>
          <a:prstGeom prst="line">
            <a:avLst/>
          </a:prstGeom>
          <a:ln w="3810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651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pause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kumimoji="1" lang="en-US" altLang="zh-CN" dirty="0"/>
          </a:p>
        </p:txBody>
      </p:sp>
      <p:pic>
        <p:nvPicPr>
          <p:cNvPr id="5" name="Picture 4" descr="https://gimg2.baidu.com/image_search/src=http%3A%2F%2Fpic.51yuansu.com%2Fpic3%2Fcover%2F03%2F46%2F97%2F5bab68eb6b4a1_610.jpg&amp;refer=http%3A%2F%2Fpic.51yuansu.com&amp;app=2002&amp;size=f9999,10000&amp;q=a80&amp;n=0&amp;g=0n&amp;fmt=jpeg?sec=1636806551&amp;t=fce412286299fb8c7d98cdbcbd681ecd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182" y="819150"/>
            <a:ext cx="3926897" cy="4004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322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聚类：</a:t>
            </a:r>
            <a:r>
              <a:rPr lang="en-US" altLang="zh-CN" dirty="0"/>
              <a:t>k-means</a:t>
            </a:r>
            <a:r>
              <a:rPr lang="zh-CN" altLang="en-US" dirty="0"/>
              <a:t>、</a:t>
            </a:r>
            <a:r>
              <a:rPr lang="en-US" altLang="zh-CN" dirty="0"/>
              <a:t>GMM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K-Means</a:t>
            </a:r>
            <a:r>
              <a:rPr kumimoji="1" lang="zh-CN" altLang="en-US" dirty="0"/>
              <a:t>算法实践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代码</a:t>
            </a:r>
            <a:endParaRPr kumimoji="1"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716" y="1988128"/>
            <a:ext cx="7924567" cy="668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438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聚类：</a:t>
            </a:r>
            <a:r>
              <a:rPr lang="en-US" altLang="zh-CN" dirty="0"/>
              <a:t>k-means</a:t>
            </a:r>
            <a:r>
              <a:rPr lang="zh-CN" altLang="en-US" dirty="0"/>
              <a:t>、</a:t>
            </a:r>
            <a:r>
              <a:rPr lang="en-US" altLang="zh-CN" dirty="0"/>
              <a:t>GMM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K-Means</a:t>
            </a:r>
            <a:r>
              <a:rPr kumimoji="1" lang="zh-CN" altLang="en-US" dirty="0"/>
              <a:t>算法实践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装载数据集</a:t>
            </a:r>
            <a:endParaRPr kumimoji="1"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936" y="1627421"/>
            <a:ext cx="4634345" cy="85167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4762" y="2680855"/>
            <a:ext cx="4720958" cy="1867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571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聚类：</a:t>
            </a:r>
            <a:r>
              <a:rPr lang="en-US" altLang="zh-CN" dirty="0"/>
              <a:t>k-means</a:t>
            </a:r>
            <a:r>
              <a:rPr lang="zh-CN" altLang="en-US" dirty="0"/>
              <a:t>、</a:t>
            </a:r>
            <a:r>
              <a:rPr lang="en-US" altLang="zh-CN" dirty="0"/>
              <a:t>GMM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K-Means</a:t>
            </a:r>
            <a:r>
              <a:rPr kumimoji="1" lang="zh-CN" altLang="en-US" dirty="0"/>
              <a:t>算法实践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散点图可视化</a:t>
            </a:r>
            <a:endParaRPr kumimoji="1"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672" y="1859973"/>
            <a:ext cx="4522970" cy="128788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5163" y="2011302"/>
            <a:ext cx="4009158" cy="2675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51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聚类：</a:t>
            </a:r>
            <a:r>
              <a:rPr lang="en-US" altLang="zh-CN" dirty="0"/>
              <a:t>k-means</a:t>
            </a:r>
            <a:r>
              <a:rPr lang="zh-CN" altLang="en-US" dirty="0"/>
              <a:t>、</a:t>
            </a:r>
            <a:r>
              <a:rPr lang="en-US" altLang="zh-CN" dirty="0"/>
              <a:t>GMM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K-Means</a:t>
            </a:r>
            <a:r>
              <a:rPr kumimoji="1" lang="zh-CN" altLang="en-US" dirty="0"/>
              <a:t>算法实践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用肘法选择</a:t>
            </a:r>
            <a:r>
              <a:rPr kumimoji="1" lang="en-US" altLang="zh-CN" dirty="0"/>
              <a:t>K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425" y="1840792"/>
            <a:ext cx="4886330" cy="189371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1013" y="2379518"/>
            <a:ext cx="3191356" cy="2132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231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聚类：</a:t>
            </a:r>
            <a:r>
              <a:rPr lang="en-US" altLang="zh-CN" dirty="0"/>
              <a:t>k-means</a:t>
            </a:r>
            <a:r>
              <a:rPr lang="zh-CN" altLang="en-US" dirty="0"/>
              <a:t>、</a:t>
            </a:r>
            <a:r>
              <a:rPr lang="en-US" altLang="zh-CN" dirty="0"/>
              <a:t>GMM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kumimoji="1" lang="en-US" altLang="zh-CN" dirty="0"/>
                  <a:t>K-Means</a:t>
                </a:r>
                <a:r>
                  <a:rPr kumimoji="1" lang="zh-CN" altLang="en-US" dirty="0"/>
                  <a:t>算法实践</a:t>
                </a:r>
                <a:endParaRPr kumimoji="1" lang="en-US" altLang="zh-CN" dirty="0"/>
              </a:p>
              <a:p>
                <a:pPr lvl="1"/>
                <a:r>
                  <a:rPr lang="zh-CN" altLang="en-US" dirty="0"/>
                  <a:t>参数</a:t>
                </a:r>
                <a:r>
                  <a:rPr lang="en-US" altLang="zh-CN" dirty="0"/>
                  <a:t>K</a:t>
                </a:r>
                <a:r>
                  <a:rPr lang="zh-CN" altLang="en-US" dirty="0"/>
                  <a:t>选择</a:t>
                </a:r>
                <a:endParaRPr lang="en-US" altLang="zh-CN" dirty="0"/>
              </a:p>
              <a:p>
                <a:pPr lvl="2"/>
                <a:r>
                  <a:rPr lang="zh-CN" altLang="en-US" dirty="0"/>
                  <a:t>肘部的值</a:t>
                </a:r>
                <a:r>
                  <a:rPr lang="en-US" altLang="zh-CN" dirty="0"/>
                  <a:t>(</a:t>
                </a:r>
                <a:r>
                  <a:rPr lang="zh-CN" altLang="en-US" dirty="0"/>
                  <a:t>优化目标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charset="0"/>
                      </a:rPr>
                      <m:t>𝐽</m:t>
                    </m:r>
                  </m:oMath>
                </a14:m>
                <a:r>
                  <a:rPr lang="zh-CN" altLang="en-US" dirty="0"/>
                  <a:t> 开始时下降很快，在肘部开始平缓了</a:t>
                </a:r>
                <a:r>
                  <a:rPr lang="en-US" altLang="zh-CN" dirty="0"/>
                  <a:t>)</a:t>
                </a:r>
                <a:r>
                  <a:rPr lang="zh-CN" altLang="en-US" dirty="0"/>
                  <a:t>作为</a:t>
                </a:r>
                <a:r>
                  <a:rPr lang="en-US" altLang="zh-CN" dirty="0">
                    <a:latin typeface="Calibri" charset="0"/>
                    <a:ea typeface="Calibri" charset="0"/>
                    <a:cs typeface="Calibri" charset="0"/>
                  </a:rPr>
                  <a:t>K</a:t>
                </a:r>
                <a:r>
                  <a:rPr lang="zh-CN" altLang="en-US" dirty="0"/>
                  <a:t>值，</a:t>
                </a:r>
                <a:endParaRPr lang="en-US" altLang="zh-CN" dirty="0">
                  <a:latin typeface="Calibri" charset="0"/>
                  <a:ea typeface="Calibri" charset="0"/>
                  <a:cs typeface="Calibri" charset="0"/>
                </a:endParaRPr>
              </a:p>
              <a:p>
                <a:pPr lvl="2"/>
                <a:r>
                  <a:rPr lang="zh-CN" altLang="en-US" dirty="0"/>
                  <a:t>并不是所有的问题都可以通过画肘部图来解决</a:t>
                </a:r>
                <a:endParaRPr lang="en-US" altLang="zh-CN" dirty="0"/>
              </a:p>
              <a:p>
                <a:pPr lvl="3"/>
                <a:r>
                  <a:rPr lang="zh-CN" altLang="en-US" dirty="0"/>
                  <a:t>有的问题如右边的那个图，肘点位置不明显（肘点可以是</a:t>
                </a:r>
                <a:r>
                  <a:rPr lang="en-US" altLang="zh-CN" dirty="0">
                    <a:latin typeface="Calibri" charset="0"/>
                    <a:ea typeface="Calibri" charset="0"/>
                    <a:cs typeface="Calibri" charset="0"/>
                  </a:rPr>
                  <a:t>3</a:t>
                </a:r>
                <a:r>
                  <a:rPr lang="zh-CN" altLang="en-US" dirty="0">
                    <a:latin typeface="Calibri" charset="0"/>
                    <a:ea typeface="Calibri" charset="0"/>
                    <a:cs typeface="Calibri" charset="0"/>
                  </a:rPr>
                  <a:t>，</a:t>
                </a:r>
                <a:r>
                  <a:rPr lang="en-US" altLang="zh-CN" dirty="0">
                    <a:latin typeface="Calibri" charset="0"/>
                    <a:ea typeface="Calibri" charset="0"/>
                    <a:cs typeface="Calibri" charset="0"/>
                  </a:rPr>
                  <a:t>4</a:t>
                </a:r>
                <a:r>
                  <a:rPr lang="zh-CN" altLang="en-US" dirty="0">
                    <a:latin typeface="Calibri" charset="0"/>
                    <a:ea typeface="Calibri" charset="0"/>
                    <a:cs typeface="Calibri" charset="0"/>
                  </a:rPr>
                  <a:t>，</a:t>
                </a:r>
                <a:r>
                  <a:rPr lang="en-US" altLang="zh-CN" dirty="0">
                    <a:latin typeface="Calibri" charset="0"/>
                    <a:ea typeface="Calibri" charset="0"/>
                    <a:cs typeface="Calibri" charset="0"/>
                  </a:rPr>
                  <a:t>5</a:t>
                </a:r>
                <a:r>
                  <a:rPr lang="zh-CN" altLang="en-US" dirty="0"/>
                  <a:t>），这时就无法确定</a:t>
                </a:r>
                <a:r>
                  <a:rPr lang="en-US" altLang="zh-CN" dirty="0"/>
                  <a:t>K</a:t>
                </a:r>
                <a:r>
                  <a:rPr lang="zh-CN" altLang="en-US" dirty="0"/>
                  <a:t>值了</a:t>
                </a:r>
                <a:endParaRPr lang="en-US" altLang="zh-CN" dirty="0"/>
              </a:p>
              <a:p>
                <a:pPr lvl="3"/>
                <a:r>
                  <a:rPr lang="zh-CN" altLang="en-US" dirty="0"/>
                  <a:t>故肘部图不一定总是适用</a:t>
                </a:r>
                <a:endParaRPr kumimoji="1"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67" t="-7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2318" y="2847327"/>
            <a:ext cx="5495166" cy="2124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931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聚类：</a:t>
            </a:r>
            <a:r>
              <a:rPr lang="en-US" altLang="zh-CN" dirty="0"/>
              <a:t>k-means</a:t>
            </a:r>
            <a:r>
              <a:rPr lang="zh-CN" altLang="en-US" dirty="0"/>
              <a:t>、</a:t>
            </a:r>
            <a:r>
              <a:rPr lang="en-US" altLang="zh-CN" dirty="0"/>
              <a:t>GMM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K-Means</a:t>
            </a:r>
            <a:r>
              <a:rPr kumimoji="1" lang="zh-CN" altLang="en-US" dirty="0"/>
              <a:t>算法实践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聚类及其可视化</a:t>
            </a:r>
            <a:endParaRPr kumimoji="1"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648" y="1700068"/>
            <a:ext cx="6694491" cy="217516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4327" y="3323528"/>
            <a:ext cx="2437624" cy="1647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440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聚类：</a:t>
            </a:r>
            <a:r>
              <a:rPr lang="en-US" altLang="zh-CN" dirty="0"/>
              <a:t>k-means</a:t>
            </a:r>
            <a:r>
              <a:rPr lang="zh-CN" altLang="en-US" dirty="0"/>
              <a:t>、</a:t>
            </a:r>
            <a:r>
              <a:rPr lang="en-US" altLang="zh-CN" dirty="0"/>
              <a:t>GMM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聚类应用举例 </a:t>
            </a:r>
            <a:r>
              <a:rPr lang="mr-IN" altLang="zh-CN" dirty="0"/>
              <a:t>–</a:t>
            </a:r>
            <a:r>
              <a:rPr lang="zh-CN" altLang="en-US" dirty="0"/>
              <a:t> 相似网页的分组呈现</a:t>
            </a:r>
            <a:endParaRPr lang="en-US" altLang="zh-CN" dirty="0"/>
          </a:p>
          <a:p>
            <a:pPr lvl="1"/>
            <a:r>
              <a:rPr lang="zh-CN" altLang="en-US" dirty="0"/>
              <a:t>网页搜索结果聚类（无法事先确定目标类别</a:t>
            </a:r>
            <a:r>
              <a:rPr lang="en-US" altLang="zh-CN" dirty="0"/>
              <a:t>)</a:t>
            </a:r>
            <a:endParaRPr lang="zh-CN" altLang="en-US" dirty="0"/>
          </a:p>
          <a:p>
            <a:endParaRPr kumimoji="1" lang="en-US" altLang="zh-CN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9792" y="1600501"/>
            <a:ext cx="4502001" cy="3269949"/>
          </a:xfrm>
          <a:prstGeom prst="rect">
            <a:avLst/>
          </a:prstGeom>
        </p:spPr>
      </p:pic>
      <p:sp>
        <p:nvSpPr>
          <p:cNvPr id="7" name="椭圆 6"/>
          <p:cNvSpPr/>
          <p:nvPr/>
        </p:nvSpPr>
        <p:spPr>
          <a:xfrm>
            <a:off x="2154546" y="2026752"/>
            <a:ext cx="2862318" cy="1474045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8" name="椭圆 7"/>
          <p:cNvSpPr/>
          <p:nvPr/>
        </p:nvSpPr>
        <p:spPr>
          <a:xfrm>
            <a:off x="2181482" y="3668193"/>
            <a:ext cx="3157768" cy="1256160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8ACEF5D-6D3F-4793-9A1B-78AD3BC9813B}"/>
              </a:ext>
            </a:extLst>
          </p:cNvPr>
          <p:cNvSpPr/>
          <p:nvPr/>
        </p:nvSpPr>
        <p:spPr>
          <a:xfrm>
            <a:off x="774785" y="2517713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毛里求斯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3B0A1EE-70B9-46DB-82F0-631F6BE2622D}"/>
              </a:ext>
            </a:extLst>
          </p:cNvPr>
          <p:cNvSpPr/>
          <p:nvPr/>
        </p:nvSpPr>
        <p:spPr>
          <a:xfrm>
            <a:off x="814700" y="4012685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马来西亚</a:t>
            </a:r>
          </a:p>
        </p:txBody>
      </p:sp>
    </p:spTree>
    <p:extLst>
      <p:ext uri="{BB962C8B-B14F-4D97-AF65-F5344CB8AC3E}">
        <p14:creationId xmlns:p14="http://schemas.microsoft.com/office/powerpoint/2010/main" val="850289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聚类：</a:t>
            </a:r>
            <a:r>
              <a:rPr lang="en-US" altLang="zh-CN" dirty="0"/>
              <a:t>k-means</a:t>
            </a:r>
            <a:r>
              <a:rPr lang="zh-CN" altLang="en-US" dirty="0"/>
              <a:t>、</a:t>
            </a:r>
            <a:r>
              <a:rPr lang="en-US" altLang="zh-CN" dirty="0"/>
              <a:t>GMM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K-Means</a:t>
            </a:r>
            <a:r>
              <a:rPr kumimoji="1" lang="zh-CN" altLang="en-US" dirty="0"/>
              <a:t>算法实践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数据点的类簇标签、类簇中心</a:t>
            </a:r>
            <a:endParaRPr kumimoji="1"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23148"/>
            <a:ext cx="4819650" cy="15989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9218" y="3059646"/>
            <a:ext cx="4716606" cy="1789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777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聚类：</a:t>
            </a:r>
            <a:r>
              <a:rPr lang="en-US" altLang="zh-CN" dirty="0"/>
              <a:t>k-means</a:t>
            </a:r>
            <a:r>
              <a:rPr lang="zh-CN" altLang="en-US" dirty="0"/>
              <a:t>、</a:t>
            </a:r>
            <a:r>
              <a:rPr lang="en-US" altLang="zh-CN" dirty="0"/>
              <a:t>GMM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大数据量下：</a:t>
            </a:r>
            <a:r>
              <a:rPr lang="en-US" altLang="zh-CN" dirty="0">
                <a:latin typeface="Calibri" charset="0"/>
                <a:ea typeface="Calibri" charset="0"/>
                <a:cs typeface="Calibri" charset="0"/>
              </a:rPr>
              <a:t>Mini-Batch-K-Means</a:t>
            </a:r>
            <a:r>
              <a:rPr lang="zh-CN" altLang="en-US" dirty="0">
                <a:latin typeface="Calibri" charset="0"/>
                <a:ea typeface="Calibri" charset="0"/>
                <a:cs typeface="Calibri" charset="0"/>
              </a:rPr>
              <a:t>算法</a:t>
            </a:r>
            <a:endParaRPr lang="en-US" altLang="zh-CN" dirty="0"/>
          </a:p>
          <a:p>
            <a:pPr lvl="1"/>
            <a:r>
              <a:rPr lang="en-US" altLang="zh-CN" sz="1600" dirty="0"/>
              <a:t>Mini Batch K-Means</a:t>
            </a:r>
            <a:r>
              <a:rPr lang="zh-CN" altLang="en-US" sz="1600" dirty="0"/>
              <a:t>算法是</a:t>
            </a:r>
            <a:r>
              <a:rPr lang="en-US" altLang="zh-CN" sz="1600" dirty="0"/>
              <a:t>K-Means</a:t>
            </a:r>
            <a:r>
              <a:rPr lang="zh-CN" altLang="en-US" sz="1600" dirty="0"/>
              <a:t>算法的</a:t>
            </a:r>
            <a:r>
              <a:rPr lang="zh-CN" altLang="en-US" sz="1600" b="1" dirty="0">
                <a:solidFill>
                  <a:srgbClr val="C00000"/>
                </a:solidFill>
              </a:rPr>
              <a:t>变种</a:t>
            </a:r>
            <a:endParaRPr lang="en-US" altLang="zh-CN" sz="1600" b="1" dirty="0">
              <a:solidFill>
                <a:srgbClr val="C00000"/>
              </a:solidFill>
            </a:endParaRPr>
          </a:p>
          <a:p>
            <a:pPr lvl="1"/>
            <a:r>
              <a:rPr lang="zh-CN" altLang="en-US" dirty="0"/>
              <a:t>采用小批量的数据子集减小计算时间，同时仍试图优化目标函数</a:t>
            </a:r>
            <a:endParaRPr lang="en-US" altLang="zh-CN" dirty="0"/>
          </a:p>
          <a:p>
            <a:pPr lvl="2"/>
            <a:r>
              <a:rPr lang="zh-CN" altLang="en-US" dirty="0"/>
              <a:t>每次随机</a:t>
            </a:r>
            <a:r>
              <a:rPr lang="zh-CN" altLang="en-US" dirty="0">
                <a:solidFill>
                  <a:srgbClr val="C00000"/>
                </a:solidFill>
              </a:rPr>
              <a:t>抽取数据子集</a:t>
            </a:r>
            <a:r>
              <a:rPr lang="zh-CN" altLang="en-US" dirty="0"/>
              <a:t>，采用子集进行训练算法，大大减小了计算时间</a:t>
            </a:r>
            <a:endParaRPr lang="en-US" altLang="zh-CN" dirty="0"/>
          </a:p>
          <a:p>
            <a:pPr lvl="1"/>
            <a:r>
              <a:rPr lang="zh-CN" altLang="en-US" dirty="0"/>
              <a:t>与其他算法相比，减少了</a:t>
            </a:r>
            <a:r>
              <a:rPr lang="en-US" altLang="zh-CN" dirty="0">
                <a:latin typeface="Calibri" charset="0"/>
                <a:ea typeface="Calibri" charset="0"/>
                <a:cs typeface="Calibri" charset="0"/>
              </a:rPr>
              <a:t>K-Means</a:t>
            </a:r>
            <a:r>
              <a:rPr lang="zh-CN" altLang="en-US" dirty="0"/>
              <a:t>的收敛时间</a:t>
            </a:r>
            <a:endParaRPr lang="en-US" altLang="zh-CN" dirty="0"/>
          </a:p>
          <a:p>
            <a:pPr lvl="2"/>
            <a:r>
              <a:rPr lang="en-US" altLang="zh-CN" dirty="0">
                <a:latin typeface="Calibri" charset="0"/>
                <a:ea typeface="Calibri" charset="0"/>
                <a:cs typeface="Calibri" charset="0"/>
              </a:rPr>
              <a:t>Mini-Batch-K-Means</a:t>
            </a:r>
            <a:r>
              <a:rPr lang="zh-CN" altLang="en-US" dirty="0"/>
              <a:t>产生的结果，一般只略差于标准算法</a:t>
            </a:r>
            <a:endParaRPr lang="zh-CN" altLang="en-US" sz="1800" dirty="0"/>
          </a:p>
          <a:p>
            <a:pPr lvl="1"/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709537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聚类：</a:t>
            </a:r>
            <a:r>
              <a:rPr lang="en-US" altLang="zh-CN" dirty="0"/>
              <a:t>k-means</a:t>
            </a:r>
            <a:r>
              <a:rPr lang="zh-CN" altLang="en-US" dirty="0"/>
              <a:t>、</a:t>
            </a:r>
            <a:r>
              <a:rPr lang="en-US" altLang="zh-CN" dirty="0"/>
              <a:t>GMM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K-Means</a:t>
            </a:r>
            <a:r>
              <a:rPr kumimoji="1" lang="zh-CN" altLang="en-US" dirty="0"/>
              <a:t>算法实践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Mini batch k-means</a:t>
            </a:r>
            <a:r>
              <a:rPr kumimoji="1" lang="zh-CN" altLang="en-US" dirty="0"/>
              <a:t>及聚类结果可视化</a:t>
            </a:r>
            <a:endParaRPr kumimoji="1"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631" y="1762197"/>
            <a:ext cx="4712858" cy="205090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2813" y="3093027"/>
            <a:ext cx="4182797" cy="1602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250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聚类：</a:t>
            </a:r>
            <a:r>
              <a:rPr lang="en-US" altLang="zh-CN" dirty="0"/>
              <a:t>k-means</a:t>
            </a:r>
            <a:r>
              <a:rPr lang="zh-CN" altLang="en-US" dirty="0"/>
              <a:t>、</a:t>
            </a:r>
            <a:r>
              <a:rPr lang="en-US" altLang="zh-CN" dirty="0"/>
              <a:t>GMM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K-Means</a:t>
            </a:r>
            <a:r>
              <a:rPr kumimoji="1" lang="zh-CN" altLang="en-US" dirty="0"/>
              <a:t>算法实践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Mini batch k-means</a:t>
            </a:r>
            <a:r>
              <a:rPr kumimoji="1" lang="zh-CN" altLang="en-US" dirty="0"/>
              <a:t>及聚类结果可视化</a:t>
            </a:r>
            <a:endParaRPr kumimoji="1"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137" y="1663765"/>
            <a:ext cx="5989492" cy="189771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0537" y="2734156"/>
            <a:ext cx="3063586" cy="2136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451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聚类：</a:t>
            </a:r>
            <a:r>
              <a:rPr lang="en-US" altLang="zh-CN" dirty="0"/>
              <a:t>k-means</a:t>
            </a:r>
            <a:r>
              <a:rPr lang="zh-CN" altLang="en-US" dirty="0"/>
              <a:t>、</a:t>
            </a:r>
            <a:r>
              <a:rPr lang="en-US" altLang="zh-CN" dirty="0"/>
              <a:t>GMM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大数据量下：</a:t>
            </a:r>
            <a:r>
              <a:rPr lang="en-US" altLang="zh-CN" dirty="0">
                <a:latin typeface="Calibri" charset="0"/>
                <a:ea typeface="Calibri" charset="0"/>
                <a:cs typeface="Calibri" charset="0"/>
              </a:rPr>
              <a:t>Mini-Batch-K-Means</a:t>
            </a:r>
            <a:r>
              <a:rPr lang="zh-CN" altLang="en-US" dirty="0">
                <a:latin typeface="Calibri" charset="0"/>
                <a:ea typeface="Calibri" charset="0"/>
                <a:cs typeface="Calibri" charset="0"/>
              </a:rPr>
              <a:t>算法</a:t>
            </a:r>
            <a:endParaRPr lang="en-US" altLang="zh-CN" dirty="0"/>
          </a:p>
          <a:p>
            <a:r>
              <a:rPr lang="zh-CN" altLang="en-US" dirty="0">
                <a:solidFill>
                  <a:srgbClr val="C00000"/>
                </a:solidFill>
              </a:rPr>
              <a:t>课后练习</a:t>
            </a:r>
            <a:endParaRPr lang="en-US" altLang="zh-CN" dirty="0">
              <a:solidFill>
                <a:srgbClr val="C00000"/>
              </a:solidFill>
            </a:endParaRPr>
          </a:p>
          <a:p>
            <a:pPr lvl="1"/>
            <a:r>
              <a:rPr lang="zh-CN" altLang="en-US" dirty="0"/>
              <a:t>请在规模较大的数据集上</a:t>
            </a:r>
            <a:endParaRPr lang="en-US" altLang="zh-CN" dirty="0"/>
          </a:p>
          <a:p>
            <a:pPr lvl="1"/>
            <a:r>
              <a:rPr lang="zh-CN" altLang="en-US" dirty="0"/>
              <a:t>比较</a:t>
            </a:r>
            <a:r>
              <a:rPr lang="en-US" altLang="zh-CN" dirty="0"/>
              <a:t>K-Means</a:t>
            </a:r>
            <a:r>
              <a:rPr lang="zh-CN" altLang="en-US" dirty="0"/>
              <a:t>和</a:t>
            </a:r>
            <a:r>
              <a:rPr lang="en-US" altLang="zh-CN" dirty="0"/>
              <a:t>Mini-Batch-K-Means</a:t>
            </a:r>
            <a:r>
              <a:rPr lang="zh-CN" altLang="en-US" dirty="0"/>
              <a:t>的效果与时间</a:t>
            </a:r>
            <a:endParaRPr kumimoji="1" lang="en-US" altLang="zh-CN" dirty="0"/>
          </a:p>
          <a:p>
            <a:pPr lvl="2"/>
            <a:r>
              <a:rPr kumimoji="1" lang="zh-CN" altLang="en-US" dirty="0">
                <a:solidFill>
                  <a:srgbClr val="C00000"/>
                </a:solidFill>
              </a:rPr>
              <a:t>可以参考现有代码</a:t>
            </a:r>
            <a:r>
              <a:rPr kumimoji="1" lang="zh-CN" altLang="en-US" dirty="0"/>
              <a:t>，增大数据集大小即可，思考如何扩大数据集？</a:t>
            </a:r>
            <a:endParaRPr lang="en-US" altLang="zh-CN" dirty="0"/>
          </a:p>
        </p:txBody>
      </p:sp>
      <p:sp>
        <p:nvSpPr>
          <p:cNvPr id="4" name="圆角矩形 3"/>
          <p:cNvSpPr/>
          <p:nvPr/>
        </p:nvSpPr>
        <p:spPr>
          <a:xfrm>
            <a:off x="1482436" y="2857500"/>
            <a:ext cx="2712028" cy="962891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ysClr val="windowText" lastClr="000000"/>
                </a:solidFill>
              </a:rPr>
              <a:t>结果可视化：对比</a:t>
            </a:r>
            <a:endParaRPr lang="en-US" altLang="zh-CN" dirty="0">
              <a:solidFill>
                <a:sysClr val="windowText" lastClr="000000"/>
              </a:solidFill>
            </a:endParaRPr>
          </a:p>
          <a:p>
            <a:pPr algn="ctr"/>
            <a:r>
              <a:rPr lang="zh-CN" altLang="en-US" dirty="0">
                <a:solidFill>
                  <a:sysClr val="windowText" lastClr="000000"/>
                </a:solidFill>
              </a:rPr>
              <a:t>效果好不好？</a:t>
            </a:r>
          </a:p>
        </p:txBody>
      </p:sp>
      <p:sp>
        <p:nvSpPr>
          <p:cNvPr id="5" name="圆角矩形 4"/>
          <p:cNvSpPr/>
          <p:nvPr/>
        </p:nvSpPr>
        <p:spPr>
          <a:xfrm>
            <a:off x="4409209" y="2857499"/>
            <a:ext cx="2712028" cy="962891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ysClr val="windowText" lastClr="000000"/>
                </a:solidFill>
              </a:rPr>
              <a:t>运行时间：对比</a:t>
            </a:r>
            <a:endParaRPr lang="en-US" altLang="zh-CN" dirty="0">
              <a:solidFill>
                <a:sysClr val="windowText" lastClr="000000"/>
              </a:solidFill>
            </a:endParaRPr>
          </a:p>
          <a:p>
            <a:pPr algn="ctr"/>
            <a:r>
              <a:rPr lang="zh-CN" altLang="en-US" dirty="0">
                <a:solidFill>
                  <a:sysClr val="windowText" lastClr="000000"/>
                </a:solidFill>
              </a:rPr>
              <a:t>运行有多快？</a:t>
            </a:r>
          </a:p>
        </p:txBody>
      </p:sp>
    </p:spTree>
    <p:extLst>
      <p:ext uri="{BB962C8B-B14F-4D97-AF65-F5344CB8AC3E}">
        <p14:creationId xmlns:p14="http://schemas.microsoft.com/office/powerpoint/2010/main" val="2961951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pause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kumimoji="1" lang="en-US" altLang="zh-CN" dirty="0"/>
          </a:p>
        </p:txBody>
      </p:sp>
      <p:pic>
        <p:nvPicPr>
          <p:cNvPr id="5" name="Picture 4" descr="https://gimg2.baidu.com/image_search/src=http%3A%2F%2Fpic.51yuansu.com%2Fpic3%2Fcover%2F03%2F46%2F97%2F5bab68eb6b4a1_610.jpg&amp;refer=http%3A%2F%2Fpic.51yuansu.com&amp;app=2002&amp;size=f9999,10000&amp;q=a80&amp;n=0&amp;g=0n&amp;fmt=jpeg?sec=1636806551&amp;t=fce412286299fb8c7d98cdbcbd681ecd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182" y="819150"/>
            <a:ext cx="3926897" cy="4004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5608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聚类：</a:t>
            </a:r>
            <a:r>
              <a:rPr lang="en-US" altLang="zh-CN" dirty="0"/>
              <a:t>k-means</a:t>
            </a:r>
            <a:r>
              <a:rPr lang="zh-CN" altLang="en-US" dirty="0"/>
              <a:t>、</a:t>
            </a:r>
            <a:r>
              <a:rPr lang="en-US" altLang="zh-CN" dirty="0"/>
              <a:t>GMM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Times" panose="02020603050405020304" pitchFamily="18" charset="0"/>
                <a:cs typeface="Times" panose="02020603050405020304" pitchFamily="18" charset="0"/>
              </a:rPr>
              <a:t>K-Means</a:t>
            </a:r>
            <a:r>
              <a:rPr lang="zh-CN" altLang="en-US" dirty="0">
                <a:latin typeface="Times" panose="02020603050405020304" pitchFamily="18" charset="0"/>
                <a:cs typeface="Times" panose="02020603050405020304" pitchFamily="18" charset="0"/>
              </a:rPr>
              <a:t>总结</a:t>
            </a:r>
            <a:endParaRPr lang="en-US" altLang="zh-CN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lvl="1"/>
            <a:r>
              <a:rPr lang="zh-CN" altLang="en-US" dirty="0">
                <a:latin typeface="Times" panose="02020603050405020304" pitchFamily="18" charset="0"/>
                <a:cs typeface="Times" panose="02020603050405020304" pitchFamily="18" charset="0"/>
              </a:rPr>
              <a:t>虽然存在诸多缺陷，</a:t>
            </a:r>
            <a:r>
              <a:rPr lang="en-US" altLang="zh-CN" dirty="0">
                <a:latin typeface="Times" panose="02020603050405020304" pitchFamily="18" charset="0"/>
                <a:cs typeface="Times" panose="02020603050405020304" pitchFamily="18" charset="0"/>
              </a:rPr>
              <a:t>K-Means</a:t>
            </a:r>
            <a:r>
              <a:rPr lang="zh-CN" altLang="en-US" dirty="0">
                <a:latin typeface="Times" panose="02020603050405020304" pitchFamily="18" charset="0"/>
                <a:cs typeface="Times" panose="02020603050405020304" pitchFamily="18" charset="0"/>
              </a:rPr>
              <a:t>任然是最为</a:t>
            </a:r>
            <a:r>
              <a:rPr lang="zh-CN" altLang="en-US" b="1" dirty="0">
                <a:solidFill>
                  <a:srgbClr val="C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广泛使用</a:t>
            </a:r>
            <a:r>
              <a:rPr lang="zh-CN" altLang="en-US" dirty="0">
                <a:latin typeface="Times" panose="02020603050405020304" pitchFamily="18" charset="0"/>
                <a:cs typeface="Times" panose="02020603050405020304" pitchFamily="18" charset="0"/>
              </a:rPr>
              <a:t>的算法</a:t>
            </a:r>
            <a:r>
              <a:rPr lang="en-US" altLang="zh-CN" dirty="0">
                <a:latin typeface="Times" panose="02020603050405020304" pitchFamily="18" charset="0"/>
                <a:cs typeface="Times" panose="02020603050405020304" pitchFamily="18" charset="0"/>
              </a:rPr>
              <a:t>(</a:t>
            </a:r>
            <a:r>
              <a:rPr lang="zh-CN" altLang="en-US" dirty="0">
                <a:latin typeface="Times" panose="02020603050405020304" pitchFamily="18" charset="0"/>
                <a:cs typeface="Times" panose="02020603050405020304" pitchFamily="18" charset="0"/>
              </a:rPr>
              <a:t>简单、高效</a:t>
            </a:r>
            <a:r>
              <a:rPr lang="en-US" altLang="zh-CN" dirty="0">
                <a:latin typeface="Times" panose="02020603050405020304" pitchFamily="18" charset="0"/>
                <a:cs typeface="Times" panose="02020603050405020304" pitchFamily="18" charset="0"/>
              </a:rPr>
              <a:t>)</a:t>
            </a:r>
          </a:p>
          <a:p>
            <a:pPr lvl="2"/>
            <a:r>
              <a:rPr lang="zh-CN" altLang="en-US" dirty="0">
                <a:latin typeface="Times" panose="02020603050405020304" pitchFamily="18" charset="0"/>
                <a:cs typeface="Times" panose="02020603050405020304" pitchFamily="18" charset="0"/>
              </a:rPr>
              <a:t>其它算法都有优点和缺陷</a:t>
            </a:r>
            <a:endParaRPr lang="en-US" altLang="zh-CN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lvl="1"/>
            <a:r>
              <a:rPr lang="zh-CN" altLang="en-US" dirty="0">
                <a:latin typeface="Times" panose="02020603050405020304" pitchFamily="18" charset="0"/>
                <a:cs typeface="Times" panose="02020603050405020304" pitchFamily="18" charset="0"/>
              </a:rPr>
              <a:t>不同的算法基于不同的假设，适合不同的数据和应用任务</a:t>
            </a:r>
            <a:endParaRPr lang="en-US" altLang="zh-CN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lvl="2"/>
            <a:r>
              <a:rPr lang="zh-CN" altLang="en-US" dirty="0">
                <a:latin typeface="Times" panose="02020603050405020304" pitchFamily="18" charset="0"/>
                <a:cs typeface="Times" panose="02020603050405020304" pitchFamily="18" charset="0"/>
              </a:rPr>
              <a:t>没有普遍意义上的“最优”算法</a:t>
            </a:r>
            <a:endParaRPr lang="en-US" altLang="zh-CN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lvl="1"/>
            <a:endParaRPr lang="en-US" altLang="zh-CN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lvl="1"/>
            <a:r>
              <a:rPr lang="zh-CN" altLang="en-US" dirty="0">
                <a:latin typeface="Times" panose="02020603050405020304" pitchFamily="18" charset="0"/>
                <a:cs typeface="Times" panose="02020603050405020304" pitchFamily="18" charset="0"/>
              </a:rPr>
              <a:t>聚类评价：没有统一的直接评价标准，难以比较不同的聚类算法优劣</a:t>
            </a:r>
            <a:endParaRPr lang="en-US" altLang="zh-CN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lvl="2"/>
            <a:r>
              <a:rPr lang="zh-CN" altLang="en-US" dirty="0">
                <a:latin typeface="Times" panose="02020603050405020304" pitchFamily="18" charset="0"/>
                <a:cs typeface="Times" panose="02020603050405020304" pitchFamily="18" charset="0"/>
              </a:rPr>
              <a:t>无监督学习普遍存在的问题</a:t>
            </a:r>
            <a:endParaRPr lang="en-US" altLang="zh-CN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lvl="2"/>
            <a:r>
              <a:rPr lang="zh-CN" altLang="en-US" dirty="0">
                <a:latin typeface="Times" panose="02020603050405020304" pitchFamily="18" charset="0"/>
                <a:cs typeface="Times" panose="02020603050405020304" pitchFamily="18" charset="0"/>
              </a:rPr>
              <a:t>间接评价：评价使用聚类结果后，对其他应用任务的改进幅度</a:t>
            </a:r>
          </a:p>
          <a:p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889803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聚类：</a:t>
            </a:r>
            <a:r>
              <a:rPr lang="en-US" altLang="zh-CN" dirty="0"/>
              <a:t>k-means</a:t>
            </a:r>
            <a:r>
              <a:rPr lang="zh-CN" altLang="en-US" dirty="0"/>
              <a:t>、</a:t>
            </a:r>
            <a:r>
              <a:rPr lang="en-US" altLang="zh-CN" dirty="0"/>
              <a:t>GMM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总结与局限</a:t>
            </a:r>
            <a:endParaRPr kumimoji="1" lang="en-US" altLang="zh-CN" dirty="0"/>
          </a:p>
          <a:p>
            <a:pPr lvl="1"/>
            <a:r>
              <a:rPr lang="zh-CN" altLang="en-US" dirty="0"/>
              <a:t>不适用于非超椭球聚簇情形</a:t>
            </a:r>
            <a:endParaRPr kumimoji="1" lang="en-US" altLang="zh-CN" dirty="0"/>
          </a:p>
        </p:txBody>
      </p:sp>
      <p:pic>
        <p:nvPicPr>
          <p:cNvPr id="4" name="内容占位符 4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02"/>
          <a:stretch/>
        </p:blipFill>
        <p:spPr bwMode="auto">
          <a:xfrm>
            <a:off x="2189018" y="1737927"/>
            <a:ext cx="4610100" cy="27450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52800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pause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kumimoji="1" lang="en-US" altLang="zh-CN" dirty="0"/>
          </a:p>
        </p:txBody>
      </p:sp>
      <p:pic>
        <p:nvPicPr>
          <p:cNvPr id="5" name="Picture 4" descr="https://gimg2.baidu.com/image_search/src=http%3A%2F%2Fpic.51yuansu.com%2Fpic3%2Fcover%2F03%2F46%2F97%2F5bab68eb6b4a1_610.jpg&amp;refer=http%3A%2F%2Fpic.51yuansu.com&amp;app=2002&amp;size=f9999,10000&amp;q=a80&amp;n=0&amp;g=0n&amp;fmt=jpeg?sec=1636806551&amp;t=fce412286299fb8c7d98cdbcbd681ecd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182" y="819150"/>
            <a:ext cx="3926897" cy="4004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1010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聚类：</a:t>
            </a:r>
            <a:r>
              <a:rPr lang="en-US" altLang="zh-CN" dirty="0"/>
              <a:t>k-means</a:t>
            </a:r>
            <a:r>
              <a:rPr lang="zh-CN" altLang="en-US" dirty="0"/>
              <a:t>、</a:t>
            </a:r>
            <a:r>
              <a:rPr lang="en-US" altLang="zh-CN" dirty="0"/>
              <a:t>GMM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聚类问题的评价方法</a:t>
            </a:r>
            <a:endParaRPr kumimoji="1" lang="en-US" altLang="zh-CN" dirty="0"/>
          </a:p>
          <a:p>
            <a:pPr lvl="1"/>
            <a:r>
              <a:rPr lang="zh-CN" altLang="en-US" dirty="0"/>
              <a:t>对聚类结果评价很困难，原因在于</a:t>
            </a:r>
            <a:endParaRPr lang="en-US" altLang="zh-CN" dirty="0"/>
          </a:p>
          <a:p>
            <a:pPr lvl="2"/>
            <a:r>
              <a:rPr lang="zh-CN" altLang="en-US" dirty="0"/>
              <a:t>我们没有正确答案</a:t>
            </a:r>
            <a:endParaRPr lang="en-US" altLang="zh-CN" dirty="0"/>
          </a:p>
          <a:p>
            <a:pPr lvl="1"/>
            <a:r>
              <a:rPr lang="zh-CN" altLang="en-US" dirty="0"/>
              <a:t>间接评价</a:t>
            </a:r>
            <a:endParaRPr lang="en-US" altLang="zh-CN" dirty="0"/>
          </a:p>
          <a:p>
            <a:pPr lvl="2"/>
            <a:r>
              <a:rPr lang="zh-CN" altLang="en-US" sz="1500" dirty="0"/>
              <a:t>（</a:t>
            </a:r>
            <a:r>
              <a:rPr lang="en-US" altLang="zh-CN" sz="1500" dirty="0"/>
              <a:t>1</a:t>
            </a:r>
            <a:r>
              <a:rPr lang="zh-CN" altLang="en-US" sz="1500" dirty="0"/>
              <a:t>）将聚类结果用于其他应用（如搜索排序），评价对其他应用效果的提升幅度</a:t>
            </a:r>
            <a:endParaRPr lang="en-US" altLang="zh-CN" sz="1500" dirty="0"/>
          </a:p>
          <a:p>
            <a:pPr lvl="1"/>
            <a:r>
              <a:rPr lang="zh-CN" altLang="en-US" dirty="0"/>
              <a:t>直接评价</a:t>
            </a:r>
            <a:endParaRPr lang="en-US" altLang="zh-CN" dirty="0"/>
          </a:p>
          <a:p>
            <a:pPr lvl="2"/>
            <a:r>
              <a:rPr lang="zh-CN" altLang="en-US" dirty="0"/>
              <a:t>（</a:t>
            </a:r>
            <a:r>
              <a:rPr lang="en-US" altLang="zh-CN" dirty="0"/>
              <a:t>1</a:t>
            </a:r>
            <a:r>
              <a:rPr lang="zh-CN" altLang="en-US" dirty="0"/>
              <a:t>）标注数据</a:t>
            </a:r>
            <a:endParaRPr lang="en-US" altLang="zh-CN" dirty="0"/>
          </a:p>
          <a:p>
            <a:pPr lvl="2"/>
            <a:r>
              <a:rPr lang="zh-CN" altLang="en-US" dirty="0"/>
              <a:t>（</a:t>
            </a:r>
            <a:r>
              <a:rPr lang="en-US" altLang="zh-CN" dirty="0"/>
              <a:t>2</a:t>
            </a:r>
            <a:r>
              <a:rPr lang="zh-CN" altLang="en-US" dirty="0"/>
              <a:t>）设计指标</a:t>
            </a:r>
            <a:endParaRPr lang="en-US" altLang="zh-CN" dirty="0"/>
          </a:p>
          <a:p>
            <a:pPr lvl="2"/>
            <a:r>
              <a:rPr lang="zh-CN" altLang="en-US" dirty="0"/>
              <a:t>（</a:t>
            </a:r>
            <a:r>
              <a:rPr lang="en-US" altLang="zh-CN" dirty="0"/>
              <a:t>3</a:t>
            </a:r>
            <a:r>
              <a:rPr lang="zh-CN" altLang="en-US" dirty="0"/>
              <a:t>）评价聚类结果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336986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聚类：</a:t>
            </a:r>
            <a:r>
              <a:rPr lang="en-US" altLang="zh-CN" dirty="0"/>
              <a:t>k-means</a:t>
            </a:r>
            <a:r>
              <a:rPr lang="zh-CN" altLang="en-US" dirty="0"/>
              <a:t>、</a:t>
            </a:r>
            <a:r>
              <a:rPr lang="en-US" altLang="zh-CN" dirty="0"/>
              <a:t>GMM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聚类应用举例 </a:t>
            </a:r>
            <a:r>
              <a:rPr lang="mr-IN" altLang="zh-CN" dirty="0"/>
              <a:t>–</a:t>
            </a:r>
            <a:r>
              <a:rPr lang="zh-CN" altLang="en-US" dirty="0"/>
              <a:t> 营销中的</a:t>
            </a:r>
            <a:r>
              <a:rPr lang="zh-CN" altLang="en-US" b="1" dirty="0">
                <a:solidFill>
                  <a:srgbClr val="C00000"/>
                </a:solidFill>
              </a:rPr>
              <a:t>客户细分</a:t>
            </a:r>
            <a:endParaRPr lang="en-US" altLang="zh-CN" b="1" dirty="0">
              <a:solidFill>
                <a:srgbClr val="C00000"/>
              </a:solidFill>
            </a:endParaRPr>
          </a:p>
          <a:p>
            <a:pPr lvl="1"/>
            <a:r>
              <a:rPr lang="zh-CN" altLang="en-US" dirty="0"/>
              <a:t>客户细分</a:t>
            </a:r>
            <a:r>
              <a:rPr lang="en-US" altLang="zh-CN" dirty="0"/>
              <a:t>&amp;</a:t>
            </a:r>
            <a:r>
              <a:rPr lang="zh-CN" altLang="en-US" dirty="0"/>
              <a:t>画像</a:t>
            </a:r>
            <a:endParaRPr lang="en-US" altLang="zh-CN" dirty="0"/>
          </a:p>
          <a:p>
            <a:pPr lvl="2"/>
            <a:r>
              <a:rPr lang="zh-CN" altLang="en-US" dirty="0"/>
              <a:t>营销人员利用聚类对客户做进一步细分，形成更为精确的画像</a:t>
            </a:r>
            <a:endParaRPr lang="en-US" altLang="zh-CN" dirty="0"/>
          </a:p>
          <a:p>
            <a:endParaRPr kumimoji="1" lang="en-US" altLang="zh-CN" dirty="0"/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9948" y="2039201"/>
            <a:ext cx="6067223" cy="2764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16"/>
          <p:cNvSpPr/>
          <p:nvPr/>
        </p:nvSpPr>
        <p:spPr>
          <a:xfrm>
            <a:off x="2454191" y="2487381"/>
            <a:ext cx="1441912" cy="24117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744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聚类：</a:t>
            </a:r>
            <a:r>
              <a:rPr lang="en-US" altLang="zh-CN" dirty="0"/>
              <a:t>k-means</a:t>
            </a:r>
            <a:r>
              <a:rPr lang="zh-CN" altLang="en-US" dirty="0"/>
              <a:t>、</a:t>
            </a:r>
            <a:r>
              <a:rPr lang="en-US" altLang="zh-CN" dirty="0"/>
              <a:t>GMM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kumimoji="1" lang="zh-CN" altLang="en-US" dirty="0"/>
                  <a:t>聚类问题的评价方法：</a:t>
                </a:r>
                <a:r>
                  <a:rPr lang="zh-CN" altLang="en-US" dirty="0"/>
                  <a:t>直接评价方法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假设每一个簇就是一个类别，则可以</a:t>
                </a:r>
                <a:r>
                  <a:rPr lang="zh-CN" altLang="en-US" dirty="0">
                    <a:solidFill>
                      <a:srgbClr val="C00000"/>
                    </a:solidFill>
                  </a:rPr>
                  <a:t>利用标注好的数据</a:t>
                </a:r>
                <a:r>
                  <a:rPr lang="zh-CN" altLang="en-US" dirty="0"/>
                  <a:t>对聚类算法进行评价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根据聚类结果与标注数据构造</a:t>
                </a:r>
                <a:r>
                  <a:rPr lang="en-US" altLang="zh-CN" dirty="0"/>
                  <a:t>confusion matrix</a:t>
                </a:r>
              </a:p>
              <a:p>
                <a:pPr lvl="2"/>
                <a:r>
                  <a:rPr lang="zh-CN" altLang="en-US" dirty="0"/>
                  <a:t>假设数据</a:t>
                </a:r>
                <a:r>
                  <a:rPr lang="en-US" altLang="zh-CN" dirty="0"/>
                  <a:t>D</a:t>
                </a:r>
                <a:r>
                  <a:rPr lang="zh-CN" altLang="en-US" dirty="0"/>
                  <a:t>被标注成</a:t>
                </a:r>
                <a:r>
                  <a:rPr lang="en-US" altLang="zh-CN" dirty="0"/>
                  <a:t>k</a:t>
                </a:r>
                <a:r>
                  <a:rPr lang="zh-CN" altLang="en-US" dirty="0"/>
                  <a:t>个类别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 ⋯, 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dirty="0"/>
                  <a:t>，聚类结果将</a:t>
                </a:r>
                <a:r>
                  <a:rPr lang="en-US" altLang="zh-CN" dirty="0"/>
                  <a:t>D</a:t>
                </a:r>
                <a:r>
                  <a:rPr lang="zh-CN" altLang="en-US" dirty="0"/>
                  <a:t>划分为</a:t>
                </a:r>
                <a:r>
                  <a:rPr lang="en-US" altLang="zh-CN" dirty="0"/>
                  <a:t>k</a:t>
                </a:r>
                <a:r>
                  <a:rPr lang="zh-CN" altLang="en-US" dirty="0"/>
                  <a:t>个簇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dirty="0">
                        <a:latin typeface="Cambria Math" panose="02040503050406030204" pitchFamily="18" charset="0"/>
                      </a:rPr>
                      <m:t>D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,⋯, </m:t>
                        </m:r>
                        <m:sSub>
                          <m:sSub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endParaRPr lang="en-US" altLang="zh-CN" dirty="0"/>
              </a:p>
              <a:p>
                <a:pPr lvl="2"/>
                <a:endParaRPr lang="zh-CN" altLang="en-US" dirty="0"/>
              </a:p>
              <a:p>
                <a:endParaRPr kumimoji="1"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67" t="-7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D087F255-1828-48B6-84B2-618821367B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0063572"/>
              </p:ext>
            </p:extLst>
          </p:nvPr>
        </p:nvGraphicFramePr>
        <p:xfrm>
          <a:off x="2783113" y="2894692"/>
          <a:ext cx="4463142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7714">
                  <a:extLst>
                    <a:ext uri="{9D8B030D-6E8A-4147-A177-3AD203B41FA5}">
                      <a16:colId xmlns:a16="http://schemas.microsoft.com/office/drawing/2014/main" val="3174401820"/>
                    </a:ext>
                  </a:extLst>
                </a:gridCol>
                <a:gridCol w="1487714">
                  <a:extLst>
                    <a:ext uri="{9D8B030D-6E8A-4147-A177-3AD203B41FA5}">
                      <a16:colId xmlns:a16="http://schemas.microsoft.com/office/drawing/2014/main" val="451706248"/>
                    </a:ext>
                  </a:extLst>
                </a:gridCol>
                <a:gridCol w="1487714">
                  <a:extLst>
                    <a:ext uri="{9D8B030D-6E8A-4147-A177-3AD203B41FA5}">
                      <a16:colId xmlns:a16="http://schemas.microsoft.com/office/drawing/2014/main" val="887345385"/>
                    </a:ext>
                  </a:extLst>
                </a:gridCol>
              </a:tblGrid>
              <a:tr h="282121">
                <a:tc>
                  <a:txBody>
                    <a:bodyPr/>
                    <a:lstStyle/>
                    <a:p>
                      <a:r>
                        <a:rPr lang="zh-CN" altLang="en-US" dirty="0"/>
                        <a:t>样本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标注类别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类簇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1336945"/>
                  </a:ext>
                </a:extLst>
              </a:tr>
              <a:tr h="282121">
                <a:tc>
                  <a:txBody>
                    <a:bodyPr/>
                    <a:lstStyle/>
                    <a:p>
                      <a:r>
                        <a:rPr lang="en-US" altLang="zh-CN" dirty="0"/>
                        <a:t>x1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X1</a:t>
                      </a:r>
                      <a:r>
                        <a:rPr lang="zh-CN" altLang="en-US" dirty="0"/>
                        <a:t>的类别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X1</a:t>
                      </a:r>
                      <a:r>
                        <a:rPr lang="zh-CN" altLang="en-US" dirty="0"/>
                        <a:t>的类簇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657560"/>
                  </a:ext>
                </a:extLst>
              </a:tr>
              <a:tr h="282121">
                <a:tc>
                  <a:txBody>
                    <a:bodyPr/>
                    <a:lstStyle/>
                    <a:p>
                      <a:r>
                        <a:rPr lang="en-US" altLang="zh-CN" dirty="0"/>
                        <a:t>x2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X2</a:t>
                      </a:r>
                      <a:r>
                        <a:rPr lang="zh-CN" altLang="en-US" dirty="0"/>
                        <a:t>的类别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X2</a:t>
                      </a:r>
                      <a:r>
                        <a:rPr lang="zh-CN" altLang="en-US" dirty="0"/>
                        <a:t>的类簇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2701686"/>
                  </a:ext>
                </a:extLst>
              </a:tr>
              <a:tr h="282121">
                <a:tc>
                  <a:txBody>
                    <a:bodyPr/>
                    <a:lstStyle/>
                    <a:p>
                      <a:r>
                        <a:rPr lang="en-US" altLang="zh-CN" dirty="0"/>
                        <a:t>…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7144278"/>
                  </a:ext>
                </a:extLst>
              </a:tr>
              <a:tr h="282121"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xn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Xn</a:t>
                      </a:r>
                      <a:r>
                        <a:rPr lang="zh-CN" altLang="en-US" dirty="0"/>
                        <a:t>的类别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Xn</a:t>
                      </a:r>
                      <a:r>
                        <a:rPr lang="zh-CN" altLang="en-US" dirty="0"/>
                        <a:t>的类簇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901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97447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聚类：</a:t>
            </a:r>
            <a:r>
              <a:rPr lang="en-US" altLang="zh-CN" dirty="0"/>
              <a:t>k-means</a:t>
            </a:r>
            <a:r>
              <a:rPr lang="zh-CN" altLang="en-US" dirty="0"/>
              <a:t>、</a:t>
            </a:r>
            <a:r>
              <a:rPr lang="en-US" altLang="zh-CN" dirty="0"/>
              <a:t>GMM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kumimoji="1" lang="zh-CN" altLang="en-US" dirty="0"/>
                  <a:t>聚类问题的评价方法：直接评价法</a:t>
                </a:r>
                <a:endParaRPr kumimoji="1" lang="en-US" altLang="zh-CN" dirty="0"/>
              </a:p>
              <a:p>
                <a:pPr lvl="1"/>
                <a:r>
                  <a:rPr lang="zh-CN" altLang="en-US" dirty="0"/>
                  <a:t>熵</a:t>
                </a:r>
                <a:r>
                  <a:rPr lang="en-US" altLang="zh-CN" dirty="0"/>
                  <a:t>(entropy)</a:t>
                </a:r>
              </a:p>
              <a:p>
                <a:pPr lvl="2"/>
                <a:r>
                  <a:rPr lang="zh-CN" altLang="en-US" dirty="0"/>
                  <a:t>单个簇的熵定义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nary>
                      <m:naryPr>
                        <m:chr m:val="∑"/>
                        <m:limLoc m:val="subSup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  <m:e>
                        <m:func>
                          <m:func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Cambria Math" panose="02040503050406030204" pitchFamily="18" charset="0"/>
                              </a:rPr>
                              <m:t>Pr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  <m:func>
                              <m:func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zh-CN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func>
                                  <m:func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zh-CN">
                                        <a:latin typeface="Cambria Math" panose="02040503050406030204" pitchFamily="18" charset="0"/>
                                      </a:rPr>
                                      <m:t>Pr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  <m:t>𝑐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  <m:t>𝑗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</m:e>
                            </m:func>
                          </m:e>
                        </m:func>
                      </m:e>
                    </m:nary>
                  </m:oMath>
                </a14:m>
                <a:endParaRPr lang="en-US" altLang="zh-CN" dirty="0"/>
              </a:p>
              <a:p>
                <a:pPr lvl="3"/>
                <a:r>
                  <a:rPr lang="zh-CN" altLang="en-US" dirty="0"/>
                  <a:t>其中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func>
                  </m:oMath>
                </a14:m>
                <a:r>
                  <a:rPr lang="zh-CN" altLang="en-US" dirty="0"/>
                  <a:t>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/>
                  <a:t>中标注为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/>
                  <a:t>的数据比例</a:t>
                </a:r>
                <a:endParaRPr lang="en-US" altLang="zh-CN" dirty="0"/>
              </a:p>
              <a:p>
                <a:pPr lvl="2"/>
                <a:r>
                  <a:rPr lang="zh-CN" altLang="en-US" dirty="0"/>
                  <a:t>聚类结果的总体熵为</a:t>
                </a:r>
                <a:endParaRPr lang="en-US" altLang="zh-CN" dirty="0"/>
              </a:p>
              <a:p>
                <a:pPr marL="742950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𝑡𝑜𝑡𝑎𝑙</m:t>
                          </m:r>
                        </m:sub>
                      </m:sSub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f>
                            <m:f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</m:d>
                            </m:den>
                          </m:f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𝐻</m:t>
                          </m:r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altLang="zh-CN" dirty="0"/>
              </a:p>
              <a:p>
                <a:pPr lvl="1"/>
                <a:r>
                  <a:rPr lang="zh-CN" altLang="en-US" dirty="0"/>
                  <a:t>簇的纯度</a:t>
                </a:r>
                <a:r>
                  <a:rPr lang="en-US" altLang="zh-CN" dirty="0"/>
                  <a:t>(purity)</a:t>
                </a:r>
              </a:p>
              <a:p>
                <a:pPr lvl="2"/>
                <a:r>
                  <a:rPr lang="zh-CN" altLang="en-US" dirty="0">
                    <a:cs typeface="Times New Roman" panose="02020603050405020304" pitchFamily="18" charset="0"/>
                  </a:rPr>
                  <a:t>单个簇的纯度定义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purity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lim>
                        </m:limLow>
                      </m:fName>
                      <m:e>
                        <m:func>
                          <m:func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Cambria Math" panose="02040503050406030204" pitchFamily="18" charset="0"/>
                              </a:rPr>
                              <m:t>Pr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</m:e>
                    </m:func>
                  </m:oMath>
                </a14:m>
                <a:endParaRPr lang="en-US" altLang="zh-CN" dirty="0"/>
              </a:p>
              <a:p>
                <a:pPr lvl="2"/>
                <a:r>
                  <a:rPr lang="zh-CN" altLang="en-US" dirty="0"/>
                  <a:t>聚类结果的总体纯度</a:t>
                </a:r>
                <a:endParaRPr lang="en-US" altLang="zh-CN" dirty="0"/>
              </a:p>
              <a:p>
                <a:pPr marL="742950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purity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𝑡𝑜𝑡𝑎𝑙</m:t>
                          </m:r>
                        </m:sub>
                      </m:sSub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f>
                            <m:f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</m:d>
                            </m:den>
                          </m:f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purity</m:t>
                          </m:r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kumimoji="1"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67" t="-7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44153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聚类：</a:t>
            </a:r>
            <a:r>
              <a:rPr lang="en-US" altLang="zh-CN" dirty="0"/>
              <a:t>k-means</a:t>
            </a:r>
            <a:r>
              <a:rPr lang="zh-CN" altLang="en-US" dirty="0"/>
              <a:t>、</a:t>
            </a:r>
            <a:r>
              <a:rPr lang="en-US" altLang="zh-CN" dirty="0"/>
              <a:t>GMM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聚类问题的评价方法</a:t>
            </a:r>
            <a:endParaRPr kumimoji="1" lang="en-US" altLang="zh-CN" dirty="0"/>
          </a:p>
          <a:p>
            <a:r>
              <a:rPr lang="zh-CN" altLang="en-US" dirty="0"/>
              <a:t>课上练习</a:t>
            </a:r>
            <a:endParaRPr lang="en-US" altLang="zh-CN" dirty="0"/>
          </a:p>
          <a:p>
            <a:pPr lvl="1"/>
            <a:r>
              <a:rPr lang="zh-CN" altLang="en-US" dirty="0"/>
              <a:t>考虑有</a:t>
            </a:r>
            <a:r>
              <a:rPr lang="en-US" altLang="zh-CN" dirty="0"/>
              <a:t>900</a:t>
            </a:r>
            <a:r>
              <a:rPr lang="zh-CN" altLang="en-US" dirty="0"/>
              <a:t>篇文档，来自</a:t>
            </a:r>
            <a:r>
              <a:rPr lang="en-US" altLang="zh-CN" dirty="0"/>
              <a:t>Science</a:t>
            </a:r>
            <a:r>
              <a:rPr lang="zh-CN" altLang="en-US" dirty="0"/>
              <a:t>、</a:t>
            </a:r>
            <a:r>
              <a:rPr lang="en-US" altLang="zh-CN" dirty="0"/>
              <a:t>Sports</a:t>
            </a:r>
            <a:r>
              <a:rPr lang="zh-CN" altLang="en-US" dirty="0"/>
              <a:t>和</a:t>
            </a:r>
            <a:r>
              <a:rPr lang="en-US" altLang="zh-CN" dirty="0"/>
              <a:t>Politics</a:t>
            </a:r>
            <a:r>
              <a:rPr lang="zh-CN" altLang="en-US" dirty="0"/>
              <a:t>三个类别，每个类别</a:t>
            </a:r>
            <a:r>
              <a:rPr lang="en-US" altLang="zh-CN" dirty="0"/>
              <a:t>300</a:t>
            </a:r>
            <a:r>
              <a:rPr lang="zh-CN" altLang="en-US" dirty="0"/>
              <a:t>篇文档。如果聚类结果如下，请计算评测指标</a:t>
            </a:r>
            <a:endParaRPr lang="en-US" altLang="zh-CN" dirty="0"/>
          </a:p>
          <a:p>
            <a:endParaRPr kumimoji="1"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4"/>
              <p:cNvSpPr/>
              <p:nvPr/>
            </p:nvSpPr>
            <p:spPr>
              <a:xfrm>
                <a:off x="4307909" y="2180006"/>
                <a:ext cx="3579057" cy="6962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func>
                            <m:func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Pr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  <m:func>
                                <m:func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func>
                                    <m:func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>
                                          <a:latin typeface="Cambria Math" panose="02040503050406030204" pitchFamily="18" charset="0"/>
                                        </a:rPr>
                                        <m:t>Pr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𝑐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func>
                                </m:e>
                              </m:func>
                            </m:e>
                          </m:func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7909" y="2180006"/>
                <a:ext cx="3579057" cy="69621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5"/>
              <p:cNvSpPr/>
              <p:nvPr/>
            </p:nvSpPr>
            <p:spPr>
              <a:xfrm>
                <a:off x="1624536" y="2370378"/>
                <a:ext cx="2567113" cy="5058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purity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Pr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4536" y="2370378"/>
                <a:ext cx="2567113" cy="505844"/>
              </a:xfrm>
              <a:prstGeom prst="rect">
                <a:avLst/>
              </a:prstGeom>
              <a:blipFill>
                <a:blip r:embed="rId3"/>
                <a:stretch>
                  <a:fillRect b="-481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19735" y="3122207"/>
            <a:ext cx="5952931" cy="1830886"/>
          </a:xfrm>
          <a:prstGeom prst="rect">
            <a:avLst/>
          </a:prstGeom>
          <a:noFill/>
          <a:ln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8"/>
          <p:cNvSpPr/>
          <p:nvPr/>
        </p:nvSpPr>
        <p:spPr>
          <a:xfrm>
            <a:off x="6658492" y="3122207"/>
            <a:ext cx="23413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rgbClr val="C00000"/>
                </a:solidFill>
                <a:latin typeface="Helvetica Neue" charset="0"/>
              </a:rPr>
              <a:t>计算</a:t>
            </a:r>
            <a:r>
              <a:rPr lang="en-US" altLang="zh-CN" sz="1600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Cluster</a:t>
            </a:r>
            <a:r>
              <a:rPr lang="zh-CN" altLang="en-US" sz="1600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sz="1600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1</a:t>
            </a:r>
            <a:r>
              <a:rPr lang="zh-CN" altLang="en-US" sz="1600" dirty="0">
                <a:solidFill>
                  <a:srgbClr val="C00000"/>
                </a:solidFill>
                <a:latin typeface="Helvetica Neue" charset="0"/>
              </a:rPr>
              <a:t>的</a:t>
            </a:r>
            <a:r>
              <a:rPr lang="en-US" altLang="zh-CN" sz="1600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Purity</a:t>
            </a:r>
          </a:p>
          <a:p>
            <a:r>
              <a:rPr lang="zh-CN" altLang="en-US" sz="1600" dirty="0">
                <a:solidFill>
                  <a:srgbClr val="C00000"/>
                </a:solidFill>
                <a:latin typeface="Helvetica Neue" charset="0"/>
              </a:rPr>
              <a:t>  </a:t>
            </a:r>
            <a:r>
              <a:rPr lang="en-US" altLang="zh-CN" sz="1600" dirty="0">
                <a:solidFill>
                  <a:srgbClr val="C00000"/>
                </a:solidFill>
                <a:latin typeface="Helvetica Neue" charset="0"/>
              </a:rPr>
              <a:t>A.</a:t>
            </a:r>
            <a:r>
              <a:rPr lang="zh-CN" altLang="en-US" sz="1600" dirty="0">
                <a:solidFill>
                  <a:srgbClr val="C00000"/>
                </a:solidFill>
                <a:latin typeface="Helvetica Neue" charset="0"/>
              </a:rPr>
              <a:t> </a:t>
            </a:r>
            <a:r>
              <a:rPr lang="en-US" altLang="zh-CN" sz="1600" dirty="0">
                <a:solidFill>
                  <a:srgbClr val="C00000"/>
                </a:solidFill>
                <a:latin typeface="Helvetica Neue" charset="0"/>
              </a:rPr>
              <a:t>0.</a:t>
            </a:r>
            <a:r>
              <a:rPr lang="zh-CN" altLang="en-US" sz="1600" dirty="0">
                <a:solidFill>
                  <a:srgbClr val="C00000"/>
                </a:solidFill>
                <a:latin typeface="Helvetica Neue" charset="0"/>
              </a:rPr>
              <a:t> </a:t>
            </a:r>
            <a:r>
              <a:rPr lang="en-US" altLang="zh-CN" sz="1600" dirty="0">
                <a:solidFill>
                  <a:srgbClr val="C00000"/>
                </a:solidFill>
                <a:latin typeface="Helvetica Neue" charset="0"/>
              </a:rPr>
              <a:t>893</a:t>
            </a:r>
          </a:p>
          <a:p>
            <a:r>
              <a:rPr lang="zh-CN" altLang="en-US" sz="1600" dirty="0">
                <a:solidFill>
                  <a:srgbClr val="C00000"/>
                </a:solidFill>
                <a:latin typeface="Helvetica Neue" charset="0"/>
              </a:rPr>
              <a:t>  </a:t>
            </a:r>
            <a:r>
              <a:rPr lang="en-US" altLang="zh-CN" sz="1600" dirty="0">
                <a:solidFill>
                  <a:srgbClr val="C00000"/>
                </a:solidFill>
                <a:latin typeface="Helvetica Neue" charset="0"/>
              </a:rPr>
              <a:t>B.</a:t>
            </a:r>
            <a:r>
              <a:rPr lang="zh-CN" altLang="en-US" sz="1600" dirty="0">
                <a:solidFill>
                  <a:srgbClr val="C00000"/>
                </a:solidFill>
                <a:latin typeface="Helvetica Neue" charset="0"/>
              </a:rPr>
              <a:t> </a:t>
            </a:r>
            <a:r>
              <a:rPr lang="en-US" altLang="zh-CN" sz="1600" dirty="0">
                <a:solidFill>
                  <a:srgbClr val="C00000"/>
                </a:solidFill>
                <a:latin typeface="Helvetica Neue" charset="0"/>
              </a:rPr>
              <a:t>0.643</a:t>
            </a:r>
            <a:endParaRPr lang="zh-CN" altLang="en-US" sz="1600" dirty="0">
              <a:solidFill>
                <a:srgbClr val="C00000"/>
              </a:solidFill>
              <a:latin typeface="Helvetica Neue" charset="0"/>
            </a:endParaRPr>
          </a:p>
        </p:txBody>
      </p:sp>
      <p:sp>
        <p:nvSpPr>
          <p:cNvPr id="8" name="Rectangle 10"/>
          <p:cNvSpPr/>
          <p:nvPr/>
        </p:nvSpPr>
        <p:spPr>
          <a:xfrm>
            <a:off x="6658492" y="4057456"/>
            <a:ext cx="23413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rgbClr val="C00000"/>
                </a:solidFill>
                <a:latin typeface="Helvetica Neue" charset="0"/>
              </a:rPr>
              <a:t>计算</a:t>
            </a:r>
            <a:r>
              <a:rPr lang="en-US" altLang="zh-CN" sz="1600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Cluster</a:t>
            </a:r>
            <a:r>
              <a:rPr lang="zh-CN" altLang="en-US" sz="1600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sz="1600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1</a:t>
            </a:r>
            <a:r>
              <a:rPr lang="zh-CN" altLang="en-US" sz="1600" dirty="0">
                <a:solidFill>
                  <a:srgbClr val="C00000"/>
                </a:solidFill>
                <a:latin typeface="Helvetica Neue" charset="0"/>
              </a:rPr>
              <a:t>的</a:t>
            </a:r>
            <a:r>
              <a:rPr lang="en-US" altLang="zh-CN" sz="1600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Entropy</a:t>
            </a:r>
          </a:p>
          <a:p>
            <a:r>
              <a:rPr lang="zh-CN" altLang="en-US" sz="1600" dirty="0">
                <a:solidFill>
                  <a:srgbClr val="C00000"/>
                </a:solidFill>
                <a:latin typeface="Helvetica Neue" charset="0"/>
              </a:rPr>
              <a:t>  </a:t>
            </a:r>
            <a:r>
              <a:rPr lang="en-US" altLang="zh-CN" sz="1600" dirty="0">
                <a:solidFill>
                  <a:srgbClr val="C00000"/>
                </a:solidFill>
                <a:latin typeface="Helvetica Neue" charset="0"/>
              </a:rPr>
              <a:t>A.</a:t>
            </a:r>
            <a:r>
              <a:rPr lang="zh-CN" altLang="en-US" sz="1600" dirty="0">
                <a:solidFill>
                  <a:srgbClr val="C00000"/>
                </a:solidFill>
                <a:latin typeface="Helvetica Neue" charset="0"/>
              </a:rPr>
              <a:t> </a:t>
            </a:r>
            <a:r>
              <a:rPr lang="en-US" altLang="zh-CN" sz="1600" dirty="0">
                <a:solidFill>
                  <a:srgbClr val="C00000"/>
                </a:solidFill>
                <a:latin typeface="Helvetica Neue" charset="0"/>
              </a:rPr>
              <a:t>0.</a:t>
            </a:r>
            <a:r>
              <a:rPr lang="zh-CN" altLang="en-US" sz="1600" dirty="0">
                <a:solidFill>
                  <a:srgbClr val="C00000"/>
                </a:solidFill>
                <a:latin typeface="Helvetica Neue" charset="0"/>
              </a:rPr>
              <a:t> </a:t>
            </a:r>
            <a:r>
              <a:rPr lang="en-US" altLang="zh-CN" sz="1600" dirty="0">
                <a:solidFill>
                  <a:srgbClr val="C00000"/>
                </a:solidFill>
                <a:latin typeface="Helvetica Neue" charset="0"/>
              </a:rPr>
              <a:t>589</a:t>
            </a:r>
          </a:p>
          <a:p>
            <a:r>
              <a:rPr lang="zh-CN" altLang="en-US" sz="1600" dirty="0">
                <a:solidFill>
                  <a:srgbClr val="C00000"/>
                </a:solidFill>
                <a:latin typeface="Helvetica Neue" charset="0"/>
              </a:rPr>
              <a:t>  </a:t>
            </a:r>
            <a:r>
              <a:rPr lang="en-US" altLang="zh-CN" sz="1600" dirty="0">
                <a:solidFill>
                  <a:srgbClr val="C00000"/>
                </a:solidFill>
                <a:latin typeface="Helvetica Neue" charset="0"/>
              </a:rPr>
              <a:t>B.</a:t>
            </a:r>
            <a:r>
              <a:rPr lang="zh-CN" altLang="en-US" sz="1600" dirty="0">
                <a:solidFill>
                  <a:srgbClr val="C00000"/>
                </a:solidFill>
                <a:latin typeface="Helvetica Neue" charset="0"/>
              </a:rPr>
              <a:t> </a:t>
            </a:r>
            <a:r>
              <a:rPr lang="en-US" altLang="zh-CN" sz="1600" dirty="0">
                <a:solidFill>
                  <a:srgbClr val="C00000"/>
                </a:solidFill>
                <a:latin typeface="Helvetica Neue" charset="0"/>
              </a:rPr>
              <a:t>1.198</a:t>
            </a:r>
            <a:endParaRPr lang="zh-CN" altLang="en-US" sz="1600" dirty="0">
              <a:solidFill>
                <a:srgbClr val="C00000"/>
              </a:solidFill>
              <a:latin typeface="Helvetica Neue" charset="0"/>
            </a:endParaRPr>
          </a:p>
        </p:txBody>
      </p:sp>
      <p:sp>
        <p:nvSpPr>
          <p:cNvPr id="9" name="Rectangle 9"/>
          <p:cNvSpPr/>
          <p:nvPr/>
        </p:nvSpPr>
        <p:spPr>
          <a:xfrm>
            <a:off x="8116253" y="2663654"/>
            <a:ext cx="64312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000000"/>
                </a:solidFill>
                <a:latin typeface="Helvetica Neue" charset="0"/>
              </a:rPr>
              <a:t>🔔</a:t>
            </a:r>
            <a:r>
              <a:rPr lang="zh-CN" altLang="en-US" sz="2800" dirty="0">
                <a:solidFill>
                  <a:srgbClr val="000000"/>
                </a:solidFill>
                <a:latin typeface="Helvetica Neue" charset="0"/>
              </a:rPr>
              <a:t> </a:t>
            </a:r>
            <a:endParaRPr lang="en-US" sz="2800" dirty="0"/>
          </a:p>
        </p:txBody>
      </p:sp>
      <p:sp>
        <p:nvSpPr>
          <p:cNvPr id="10" name="Rectangle 7"/>
          <p:cNvSpPr/>
          <p:nvPr/>
        </p:nvSpPr>
        <p:spPr>
          <a:xfrm>
            <a:off x="4502093" y="3568440"/>
            <a:ext cx="1772816" cy="13020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任意多边形: 形状 12">
            <a:extLst>
              <a:ext uri="{FF2B5EF4-FFF2-40B4-BE49-F238E27FC236}">
                <a16:creationId xmlns:a16="http://schemas.microsoft.com/office/drawing/2014/main" id="{1D9F16A7-6579-4406-810D-EA8863F7931E}"/>
              </a:ext>
            </a:extLst>
          </p:cNvPr>
          <p:cNvSpPr/>
          <p:nvPr/>
        </p:nvSpPr>
        <p:spPr>
          <a:xfrm>
            <a:off x="7039429" y="2725057"/>
            <a:ext cx="921444" cy="1378857"/>
          </a:xfrm>
          <a:custGeom>
            <a:avLst/>
            <a:gdLst>
              <a:gd name="connsiteX0" fmla="*/ 0 w 921444"/>
              <a:gd name="connsiteY0" fmla="*/ 0 h 1378857"/>
              <a:gd name="connsiteX1" fmla="*/ 787400 w 921444"/>
              <a:gd name="connsiteY1" fmla="*/ 595086 h 1378857"/>
              <a:gd name="connsiteX2" fmla="*/ 914400 w 921444"/>
              <a:gd name="connsiteY2" fmla="*/ 1378857 h 1378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21444" h="1378857">
                <a:moveTo>
                  <a:pt x="0" y="0"/>
                </a:moveTo>
                <a:cubicBezTo>
                  <a:pt x="317500" y="182638"/>
                  <a:pt x="635000" y="365276"/>
                  <a:pt x="787400" y="595086"/>
                </a:cubicBezTo>
                <a:cubicBezTo>
                  <a:pt x="939800" y="824896"/>
                  <a:pt x="927100" y="1101876"/>
                  <a:pt x="914400" y="1378857"/>
                </a:cubicBezTo>
              </a:path>
            </a:pathLst>
          </a:custGeom>
          <a:noFill/>
          <a:ln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任意多边形: 形状 13">
            <a:extLst>
              <a:ext uri="{FF2B5EF4-FFF2-40B4-BE49-F238E27FC236}">
                <a16:creationId xmlns:a16="http://schemas.microsoft.com/office/drawing/2014/main" id="{96774376-46E8-4DA6-91C7-550FCCE215D9}"/>
              </a:ext>
            </a:extLst>
          </p:cNvPr>
          <p:cNvSpPr/>
          <p:nvPr/>
        </p:nvSpPr>
        <p:spPr>
          <a:xfrm>
            <a:off x="4111171" y="2710543"/>
            <a:ext cx="2659743" cy="820057"/>
          </a:xfrm>
          <a:custGeom>
            <a:avLst/>
            <a:gdLst>
              <a:gd name="connsiteX0" fmla="*/ 0 w 2659743"/>
              <a:gd name="connsiteY0" fmla="*/ 0 h 820057"/>
              <a:gd name="connsiteX1" fmla="*/ 1839686 w 2659743"/>
              <a:gd name="connsiteY1" fmla="*/ 181428 h 820057"/>
              <a:gd name="connsiteX2" fmla="*/ 2659743 w 2659743"/>
              <a:gd name="connsiteY2" fmla="*/ 820057 h 820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59743" h="820057">
                <a:moveTo>
                  <a:pt x="0" y="0"/>
                </a:moveTo>
                <a:cubicBezTo>
                  <a:pt x="698198" y="22376"/>
                  <a:pt x="1396396" y="44752"/>
                  <a:pt x="1839686" y="181428"/>
                </a:cubicBezTo>
                <a:cubicBezTo>
                  <a:pt x="2282976" y="318104"/>
                  <a:pt x="2471359" y="569080"/>
                  <a:pt x="2659743" y="820057"/>
                </a:cubicBezTo>
              </a:path>
            </a:pathLst>
          </a:custGeom>
          <a:noFill/>
          <a:ln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0147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聚类：</a:t>
            </a:r>
            <a:r>
              <a:rPr lang="en-US" altLang="zh-CN" dirty="0"/>
              <a:t>k-means</a:t>
            </a:r>
            <a:r>
              <a:rPr lang="zh-CN" altLang="en-US" dirty="0"/>
              <a:t>、</a:t>
            </a:r>
            <a:r>
              <a:rPr lang="en-US" altLang="zh-CN" dirty="0"/>
              <a:t>GMM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聚类问题的评价方法</a:t>
            </a:r>
            <a:endParaRPr kumimoji="1" lang="en-US" altLang="zh-CN" dirty="0"/>
          </a:p>
          <a:p>
            <a:r>
              <a:rPr lang="zh-CN" altLang="en-US" dirty="0"/>
              <a:t>课上练习</a:t>
            </a:r>
            <a:endParaRPr lang="en-US" altLang="zh-CN" dirty="0"/>
          </a:p>
          <a:p>
            <a:pPr lvl="1"/>
            <a:r>
              <a:rPr lang="zh-CN" altLang="en-US" dirty="0"/>
              <a:t>考虑有</a:t>
            </a:r>
            <a:r>
              <a:rPr lang="en-US" altLang="zh-CN" dirty="0"/>
              <a:t>900</a:t>
            </a:r>
            <a:r>
              <a:rPr lang="zh-CN" altLang="en-US" dirty="0"/>
              <a:t>篇文档，来自</a:t>
            </a:r>
            <a:r>
              <a:rPr lang="en-US" altLang="zh-CN" dirty="0"/>
              <a:t>Science</a:t>
            </a:r>
            <a:r>
              <a:rPr lang="zh-CN" altLang="en-US" dirty="0"/>
              <a:t>、</a:t>
            </a:r>
            <a:r>
              <a:rPr lang="en-US" altLang="zh-CN" dirty="0"/>
              <a:t>Sports</a:t>
            </a:r>
            <a:r>
              <a:rPr lang="zh-CN" altLang="en-US" dirty="0"/>
              <a:t>和</a:t>
            </a:r>
            <a:r>
              <a:rPr lang="en-US" altLang="zh-CN" dirty="0"/>
              <a:t>Politics</a:t>
            </a:r>
            <a:r>
              <a:rPr lang="zh-CN" altLang="en-US" dirty="0"/>
              <a:t>三个类别，每个类别</a:t>
            </a:r>
            <a:r>
              <a:rPr lang="en-US" altLang="zh-CN" dirty="0"/>
              <a:t>300</a:t>
            </a:r>
            <a:r>
              <a:rPr lang="zh-CN" altLang="en-US" dirty="0"/>
              <a:t>篇文档。如果聚类结果如下，请计算评测指标</a:t>
            </a:r>
            <a:endParaRPr lang="en-US" altLang="zh-CN" dirty="0"/>
          </a:p>
          <a:p>
            <a:endParaRPr kumimoji="1" lang="en-US" altLang="zh-CN" dirty="0"/>
          </a:p>
        </p:txBody>
      </p:sp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19735" y="3122207"/>
            <a:ext cx="5952931" cy="1830886"/>
          </a:xfrm>
          <a:prstGeom prst="rect">
            <a:avLst/>
          </a:prstGeom>
          <a:noFill/>
          <a:ln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8"/>
          <p:cNvSpPr/>
          <p:nvPr/>
        </p:nvSpPr>
        <p:spPr>
          <a:xfrm>
            <a:off x="6658492" y="3122207"/>
            <a:ext cx="23413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rgbClr val="C00000"/>
                </a:solidFill>
                <a:latin typeface="Helvetica Neue" charset="0"/>
              </a:rPr>
              <a:t>计算</a:t>
            </a:r>
            <a:r>
              <a:rPr lang="en-US" altLang="zh-CN" sz="1600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Cluster</a:t>
            </a:r>
            <a:r>
              <a:rPr lang="zh-CN" altLang="en-US" sz="1600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sz="1600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1</a:t>
            </a:r>
            <a:r>
              <a:rPr lang="zh-CN" altLang="en-US" sz="1600" dirty="0">
                <a:solidFill>
                  <a:srgbClr val="C00000"/>
                </a:solidFill>
                <a:latin typeface="Helvetica Neue" charset="0"/>
              </a:rPr>
              <a:t>的</a:t>
            </a:r>
            <a:r>
              <a:rPr lang="en-US" altLang="zh-CN" sz="1600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Purity</a:t>
            </a:r>
          </a:p>
          <a:p>
            <a:r>
              <a:rPr lang="zh-CN" altLang="en-US" sz="1600" b="1" dirty="0">
                <a:solidFill>
                  <a:srgbClr val="C00000"/>
                </a:solidFill>
                <a:latin typeface="Helvetica Neue" charset="0"/>
              </a:rPr>
              <a:t>  </a:t>
            </a:r>
            <a:r>
              <a:rPr lang="en-US" altLang="zh-CN" sz="1600" b="1" dirty="0">
                <a:solidFill>
                  <a:srgbClr val="C00000"/>
                </a:solidFill>
                <a:latin typeface="Helvetica Neue" charset="0"/>
              </a:rPr>
              <a:t>A.</a:t>
            </a:r>
            <a:r>
              <a:rPr lang="zh-CN" altLang="en-US" sz="1600" b="1" dirty="0">
                <a:solidFill>
                  <a:srgbClr val="C00000"/>
                </a:solidFill>
                <a:latin typeface="Helvetica Neue" charset="0"/>
              </a:rPr>
              <a:t> </a:t>
            </a:r>
            <a:r>
              <a:rPr lang="en-US" altLang="zh-CN" sz="1600" b="1" dirty="0">
                <a:solidFill>
                  <a:srgbClr val="C00000"/>
                </a:solidFill>
                <a:latin typeface="Helvetica Neue" charset="0"/>
              </a:rPr>
              <a:t>0.</a:t>
            </a:r>
            <a:r>
              <a:rPr lang="zh-CN" altLang="en-US" sz="1600" b="1" dirty="0">
                <a:solidFill>
                  <a:srgbClr val="C00000"/>
                </a:solidFill>
                <a:latin typeface="Helvetica Neue" charset="0"/>
              </a:rPr>
              <a:t> </a:t>
            </a:r>
            <a:r>
              <a:rPr lang="en-US" altLang="zh-CN" sz="1600" b="1" dirty="0">
                <a:solidFill>
                  <a:srgbClr val="C00000"/>
                </a:solidFill>
                <a:latin typeface="Helvetica Neue" charset="0"/>
              </a:rPr>
              <a:t>893</a:t>
            </a:r>
          </a:p>
          <a:p>
            <a:r>
              <a:rPr lang="zh-CN" altLang="en-US" sz="1600" dirty="0">
                <a:solidFill>
                  <a:srgbClr val="C00000"/>
                </a:solidFill>
                <a:latin typeface="Helvetica Neue" charset="0"/>
              </a:rPr>
              <a:t>  </a:t>
            </a:r>
            <a:r>
              <a:rPr lang="en-US" altLang="zh-CN" sz="1600" dirty="0">
                <a:solidFill>
                  <a:srgbClr val="C00000"/>
                </a:solidFill>
                <a:latin typeface="Helvetica Neue" charset="0"/>
              </a:rPr>
              <a:t>B.</a:t>
            </a:r>
            <a:r>
              <a:rPr lang="zh-CN" altLang="en-US" sz="1600" dirty="0">
                <a:solidFill>
                  <a:srgbClr val="C00000"/>
                </a:solidFill>
                <a:latin typeface="Helvetica Neue" charset="0"/>
              </a:rPr>
              <a:t> </a:t>
            </a:r>
            <a:r>
              <a:rPr lang="en-US" altLang="zh-CN" sz="1600" dirty="0">
                <a:solidFill>
                  <a:srgbClr val="C00000"/>
                </a:solidFill>
                <a:latin typeface="Helvetica Neue" charset="0"/>
              </a:rPr>
              <a:t>0.643</a:t>
            </a:r>
            <a:endParaRPr lang="zh-CN" altLang="en-US" sz="1600" dirty="0">
              <a:solidFill>
                <a:srgbClr val="C00000"/>
              </a:solidFill>
              <a:latin typeface="Helvetica Neue" charset="0"/>
            </a:endParaRPr>
          </a:p>
        </p:txBody>
      </p:sp>
      <p:sp>
        <p:nvSpPr>
          <p:cNvPr id="8" name="Rectangle 10"/>
          <p:cNvSpPr/>
          <p:nvPr/>
        </p:nvSpPr>
        <p:spPr>
          <a:xfrm>
            <a:off x="6658492" y="4057456"/>
            <a:ext cx="23413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rgbClr val="C00000"/>
                </a:solidFill>
                <a:latin typeface="Helvetica Neue" charset="0"/>
              </a:rPr>
              <a:t>计算</a:t>
            </a:r>
            <a:r>
              <a:rPr lang="en-US" altLang="zh-CN" sz="1600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Cluster</a:t>
            </a:r>
            <a:r>
              <a:rPr lang="zh-CN" altLang="en-US" sz="1600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sz="1600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1</a:t>
            </a:r>
            <a:r>
              <a:rPr lang="zh-CN" altLang="en-US" sz="1600" dirty="0">
                <a:solidFill>
                  <a:srgbClr val="C00000"/>
                </a:solidFill>
                <a:latin typeface="Helvetica Neue" charset="0"/>
              </a:rPr>
              <a:t>的</a:t>
            </a:r>
            <a:r>
              <a:rPr lang="en-US" altLang="zh-CN" sz="1600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Entropy</a:t>
            </a:r>
          </a:p>
          <a:p>
            <a:r>
              <a:rPr lang="zh-CN" altLang="en-US" sz="1600" b="1" dirty="0">
                <a:solidFill>
                  <a:srgbClr val="C00000"/>
                </a:solidFill>
                <a:latin typeface="Helvetica Neue" charset="0"/>
              </a:rPr>
              <a:t>  </a:t>
            </a:r>
            <a:r>
              <a:rPr lang="en-US" altLang="zh-CN" sz="1600" b="1" dirty="0">
                <a:solidFill>
                  <a:srgbClr val="C00000"/>
                </a:solidFill>
                <a:latin typeface="Helvetica Neue" charset="0"/>
              </a:rPr>
              <a:t>A.</a:t>
            </a:r>
            <a:r>
              <a:rPr lang="zh-CN" altLang="en-US" sz="1600" b="1" dirty="0">
                <a:solidFill>
                  <a:srgbClr val="C00000"/>
                </a:solidFill>
                <a:latin typeface="Helvetica Neue" charset="0"/>
              </a:rPr>
              <a:t> </a:t>
            </a:r>
            <a:r>
              <a:rPr lang="en-US" altLang="zh-CN" sz="1600" b="1" dirty="0">
                <a:solidFill>
                  <a:srgbClr val="C00000"/>
                </a:solidFill>
                <a:latin typeface="Helvetica Neue" charset="0"/>
              </a:rPr>
              <a:t>0.</a:t>
            </a:r>
            <a:r>
              <a:rPr lang="zh-CN" altLang="en-US" sz="1600" b="1" dirty="0">
                <a:solidFill>
                  <a:srgbClr val="C00000"/>
                </a:solidFill>
                <a:latin typeface="Helvetica Neue" charset="0"/>
              </a:rPr>
              <a:t> </a:t>
            </a:r>
            <a:r>
              <a:rPr lang="en-US" altLang="zh-CN" sz="1600" b="1" dirty="0">
                <a:solidFill>
                  <a:srgbClr val="C00000"/>
                </a:solidFill>
                <a:latin typeface="Helvetica Neue" charset="0"/>
              </a:rPr>
              <a:t>589</a:t>
            </a:r>
          </a:p>
          <a:p>
            <a:r>
              <a:rPr lang="zh-CN" altLang="en-US" sz="1600" dirty="0">
                <a:solidFill>
                  <a:srgbClr val="C00000"/>
                </a:solidFill>
                <a:latin typeface="Helvetica Neue" charset="0"/>
              </a:rPr>
              <a:t>  </a:t>
            </a:r>
            <a:r>
              <a:rPr lang="en-US" altLang="zh-CN" sz="1600" dirty="0">
                <a:solidFill>
                  <a:srgbClr val="C00000"/>
                </a:solidFill>
                <a:latin typeface="Helvetica Neue" charset="0"/>
              </a:rPr>
              <a:t>B.</a:t>
            </a:r>
            <a:r>
              <a:rPr lang="zh-CN" altLang="en-US" sz="1600" dirty="0">
                <a:solidFill>
                  <a:srgbClr val="C00000"/>
                </a:solidFill>
                <a:latin typeface="Helvetica Neue" charset="0"/>
              </a:rPr>
              <a:t> </a:t>
            </a:r>
            <a:r>
              <a:rPr lang="en-US" altLang="zh-CN" sz="1600" dirty="0">
                <a:solidFill>
                  <a:srgbClr val="C00000"/>
                </a:solidFill>
                <a:latin typeface="Helvetica Neue" charset="0"/>
              </a:rPr>
              <a:t>1.198</a:t>
            </a:r>
            <a:endParaRPr lang="zh-CN" altLang="en-US" sz="1600" dirty="0">
              <a:solidFill>
                <a:srgbClr val="C00000"/>
              </a:solidFill>
              <a:latin typeface="Helvetica Neue" charset="0"/>
            </a:endParaRPr>
          </a:p>
        </p:txBody>
      </p:sp>
      <p:sp>
        <p:nvSpPr>
          <p:cNvPr id="9" name="Rectangle 9"/>
          <p:cNvSpPr/>
          <p:nvPr/>
        </p:nvSpPr>
        <p:spPr>
          <a:xfrm>
            <a:off x="8116253" y="2663654"/>
            <a:ext cx="64312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000000"/>
                </a:solidFill>
                <a:latin typeface="Helvetica Neue" charset="0"/>
              </a:rPr>
              <a:t>🔔</a:t>
            </a:r>
            <a:r>
              <a:rPr lang="zh-CN" altLang="en-US" sz="2800" dirty="0">
                <a:solidFill>
                  <a:srgbClr val="000000"/>
                </a:solidFill>
                <a:latin typeface="Helvetica Neue" charset="0"/>
              </a:rPr>
              <a:t> </a:t>
            </a: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4">
                <a:extLst>
                  <a:ext uri="{FF2B5EF4-FFF2-40B4-BE49-F238E27FC236}">
                    <a16:creationId xmlns:a16="http://schemas.microsoft.com/office/drawing/2014/main" id="{FF61BCC9-4BCE-464D-96B2-D24EE2873F17}"/>
                  </a:ext>
                </a:extLst>
              </p:cNvPr>
              <p:cNvSpPr/>
              <p:nvPr/>
            </p:nvSpPr>
            <p:spPr>
              <a:xfrm>
                <a:off x="4307909" y="2180006"/>
                <a:ext cx="3579057" cy="6962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func>
                            <m:func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Pr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  <m:func>
                                <m:func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func>
                                    <m:func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>
                                          <a:latin typeface="Cambria Math" panose="02040503050406030204" pitchFamily="18" charset="0"/>
                                        </a:rPr>
                                        <m:t>Pr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𝑐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func>
                                </m:e>
                              </m:func>
                            </m:e>
                          </m:func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Rectangle 4">
                <a:extLst>
                  <a:ext uri="{FF2B5EF4-FFF2-40B4-BE49-F238E27FC236}">
                    <a16:creationId xmlns:a16="http://schemas.microsoft.com/office/drawing/2014/main" id="{FF61BCC9-4BCE-464D-96B2-D24EE2873F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7909" y="2180006"/>
                <a:ext cx="3579057" cy="69621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5">
                <a:extLst>
                  <a:ext uri="{FF2B5EF4-FFF2-40B4-BE49-F238E27FC236}">
                    <a16:creationId xmlns:a16="http://schemas.microsoft.com/office/drawing/2014/main" id="{CE8154C9-745E-415E-87E8-3368EBD89F67}"/>
                  </a:ext>
                </a:extLst>
              </p:cNvPr>
              <p:cNvSpPr/>
              <p:nvPr/>
            </p:nvSpPr>
            <p:spPr>
              <a:xfrm>
                <a:off x="1624536" y="2370378"/>
                <a:ext cx="2567113" cy="5058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purity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Pr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Rectangle 5">
                <a:extLst>
                  <a:ext uri="{FF2B5EF4-FFF2-40B4-BE49-F238E27FC236}">
                    <a16:creationId xmlns:a16="http://schemas.microsoft.com/office/drawing/2014/main" id="{CE8154C9-745E-415E-87E8-3368EBD89F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4536" y="2370378"/>
                <a:ext cx="2567113" cy="505844"/>
              </a:xfrm>
              <a:prstGeom prst="rect">
                <a:avLst/>
              </a:prstGeom>
              <a:blipFill>
                <a:blip r:embed="rId4"/>
                <a:stretch>
                  <a:fillRect b="-481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任意多边形: 形状 13">
            <a:extLst>
              <a:ext uri="{FF2B5EF4-FFF2-40B4-BE49-F238E27FC236}">
                <a16:creationId xmlns:a16="http://schemas.microsoft.com/office/drawing/2014/main" id="{B5C7A191-FE21-49CA-A81C-D1626A4F2449}"/>
              </a:ext>
            </a:extLst>
          </p:cNvPr>
          <p:cNvSpPr/>
          <p:nvPr/>
        </p:nvSpPr>
        <p:spPr>
          <a:xfrm>
            <a:off x="7039429" y="2725057"/>
            <a:ext cx="921444" cy="1378857"/>
          </a:xfrm>
          <a:custGeom>
            <a:avLst/>
            <a:gdLst>
              <a:gd name="connsiteX0" fmla="*/ 0 w 921444"/>
              <a:gd name="connsiteY0" fmla="*/ 0 h 1378857"/>
              <a:gd name="connsiteX1" fmla="*/ 787400 w 921444"/>
              <a:gd name="connsiteY1" fmla="*/ 595086 h 1378857"/>
              <a:gd name="connsiteX2" fmla="*/ 914400 w 921444"/>
              <a:gd name="connsiteY2" fmla="*/ 1378857 h 1378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21444" h="1378857">
                <a:moveTo>
                  <a:pt x="0" y="0"/>
                </a:moveTo>
                <a:cubicBezTo>
                  <a:pt x="317500" y="182638"/>
                  <a:pt x="635000" y="365276"/>
                  <a:pt x="787400" y="595086"/>
                </a:cubicBezTo>
                <a:cubicBezTo>
                  <a:pt x="939800" y="824896"/>
                  <a:pt x="927100" y="1101876"/>
                  <a:pt x="914400" y="1378857"/>
                </a:cubicBezTo>
              </a:path>
            </a:pathLst>
          </a:custGeom>
          <a:noFill/>
          <a:ln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任意多边形: 形状 14">
            <a:extLst>
              <a:ext uri="{FF2B5EF4-FFF2-40B4-BE49-F238E27FC236}">
                <a16:creationId xmlns:a16="http://schemas.microsoft.com/office/drawing/2014/main" id="{71F25DBF-3E8E-4CFB-937A-163A587CB2C7}"/>
              </a:ext>
            </a:extLst>
          </p:cNvPr>
          <p:cNvSpPr/>
          <p:nvPr/>
        </p:nvSpPr>
        <p:spPr>
          <a:xfrm>
            <a:off x="4111171" y="2710543"/>
            <a:ext cx="2659743" cy="820057"/>
          </a:xfrm>
          <a:custGeom>
            <a:avLst/>
            <a:gdLst>
              <a:gd name="connsiteX0" fmla="*/ 0 w 2659743"/>
              <a:gd name="connsiteY0" fmla="*/ 0 h 820057"/>
              <a:gd name="connsiteX1" fmla="*/ 1839686 w 2659743"/>
              <a:gd name="connsiteY1" fmla="*/ 181428 h 820057"/>
              <a:gd name="connsiteX2" fmla="*/ 2659743 w 2659743"/>
              <a:gd name="connsiteY2" fmla="*/ 820057 h 820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59743" h="820057">
                <a:moveTo>
                  <a:pt x="0" y="0"/>
                </a:moveTo>
                <a:cubicBezTo>
                  <a:pt x="698198" y="22376"/>
                  <a:pt x="1396396" y="44752"/>
                  <a:pt x="1839686" y="181428"/>
                </a:cubicBezTo>
                <a:cubicBezTo>
                  <a:pt x="2282976" y="318104"/>
                  <a:pt x="2471359" y="569080"/>
                  <a:pt x="2659743" y="820057"/>
                </a:cubicBezTo>
              </a:path>
            </a:pathLst>
          </a:custGeom>
          <a:noFill/>
          <a:ln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9C170077-7126-442A-8801-105A728806AD}"/>
                  </a:ext>
                </a:extLst>
              </p:cNvPr>
              <p:cNvSpPr/>
              <p:nvPr/>
            </p:nvSpPr>
            <p:spPr>
              <a:xfrm>
                <a:off x="419735" y="711812"/>
                <a:ext cx="3692614" cy="737125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rgbClr val="C00000"/>
                </a:solidFill>
              </a:ln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sz="140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purity</m:t>
                    </m:r>
                    <m:d>
                      <m:dPr>
                        <m:ctrlPr>
                          <a:rPr lang="en-US" altLang="zh-CN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CN" sz="1400" dirty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sz="1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1400">
                            <a:latin typeface="Cambria Math" panose="02040503050406030204" pitchFamily="18" charset="0"/>
                          </a:rPr>
                          <m:t>max</m:t>
                        </m:r>
                      </m:fName>
                      <m:e>
                        <m:d>
                          <m:dPr>
                            <m:ctrlPr>
                              <a:rPr lang="en-US" altLang="zh-CN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CN" sz="1400">
                                <a:latin typeface="Cambria Math" panose="02040503050406030204" pitchFamily="18" charset="0"/>
                              </a:rPr>
                              <m:t>Pr</m:t>
                            </m:r>
                            <m:d>
                              <m:dPr>
                                <m:ctrlP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zh-CN" altLang="en-US" sz="1400" i="1">
                                    <a:latin typeface="Cambria Math" panose="02040503050406030204" pitchFamily="18" charset="0"/>
                                  </a:rPr>
                                  <m:t>类</m:t>
                                </m:r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 altLang="zh-CN" sz="1400">
                                <a:latin typeface="Cambria Math" panose="02040503050406030204" pitchFamily="18" charset="0"/>
                              </a:rPr>
                              <m:t>Pr</m:t>
                            </m:r>
                            <m:d>
                              <m:dPr>
                                <m:ctrlP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zh-CN" altLang="en-US" sz="1400" i="1">
                                    <a:latin typeface="Cambria Math" panose="02040503050406030204" pitchFamily="18" charset="0"/>
                                  </a:rPr>
                                  <m:t>类</m:t>
                                </m:r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 altLang="zh-CN" sz="1400">
                                <a:latin typeface="Cambria Math" panose="02040503050406030204" pitchFamily="18" charset="0"/>
                              </a:rPr>
                              <m:t>Pr</m:t>
                            </m:r>
                            <m:d>
                              <m:dPr>
                                <m:ctrlP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zh-CN" altLang="en-US" sz="1400" i="1">
                                    <a:latin typeface="Cambria Math" panose="02040503050406030204" pitchFamily="18" charset="0"/>
                                  </a:rPr>
                                  <m:t>类</m:t>
                                </m:r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d>
                          </m:e>
                        </m:d>
                      </m:e>
                    </m:func>
                  </m:oMath>
                </a14:m>
                <a:endParaRPr lang="en-US" altLang="zh-CN" sz="1400" b="0" i="1" dirty="0">
                  <a:latin typeface="Cambria Math" panose="02040503050406030204" pitchFamily="18" charset="0"/>
                </a:endParaRPr>
              </a:p>
              <a:p>
                <a:r>
                  <a:rPr lang="en-US" altLang="zh-CN" sz="1400" i="1" dirty="0">
                    <a:latin typeface="Cambria Math" panose="02040503050406030204" pitchFamily="18" charset="0"/>
                  </a:rPr>
                  <a:t>=</a:t>
                </a:r>
                <a:r>
                  <a:rPr lang="en-US" altLang="zh-CN" sz="1400" dirty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sz="1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1400">
                            <a:latin typeface="Cambria Math" panose="02040503050406030204" pitchFamily="18" charset="0"/>
                          </a:rPr>
                          <m:t>max</m:t>
                        </m:r>
                      </m:fName>
                      <m:e>
                        <m:d>
                          <m:dPr>
                            <m:ctrlPr>
                              <a:rPr lang="en-US" altLang="zh-CN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CN" sz="140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  <m:t>250</m:t>
                                </m:r>
                              </m:num>
                              <m:den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  <m:t>280</m:t>
                                </m:r>
                              </m:den>
                            </m:f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f>
                              <m:fPr>
                                <m:ctrlP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  <m:t>20</m:t>
                                </m:r>
                              </m:num>
                              <m:den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  <m:t>280</m:t>
                                </m:r>
                              </m:den>
                            </m:f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f>
                              <m:fPr>
                                <m:ctrlP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num>
                              <m:den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  <m:t>280</m:t>
                                </m:r>
                              </m:den>
                            </m:f>
                          </m:e>
                        </m:d>
                      </m:e>
                    </m:func>
                  </m:oMath>
                </a14:m>
                <a:r>
                  <a:rPr lang="en-US" altLang="zh-CN" sz="1400" dirty="0"/>
                  <a:t>=0.893</a:t>
                </a:r>
                <a:endParaRPr lang="zh-CN" altLang="en-US" sz="1400" dirty="0"/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9C170077-7126-442A-8801-105A728806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735" y="711812"/>
                <a:ext cx="3692614" cy="737125"/>
              </a:xfrm>
              <a:prstGeom prst="rect">
                <a:avLst/>
              </a:prstGeom>
              <a:blipFill>
                <a:blip r:embed="rId5"/>
                <a:stretch>
                  <a:fillRect l="-329"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7F78D6BF-5932-4B33-8A80-200A9DB26A79}"/>
                  </a:ext>
                </a:extLst>
              </p:cNvPr>
              <p:cNvSpPr/>
              <p:nvPr/>
            </p:nvSpPr>
            <p:spPr>
              <a:xfrm>
                <a:off x="4278013" y="649925"/>
                <a:ext cx="2942600" cy="773610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rgbClr val="C00000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000" i="1" smtClean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altLang="zh-CN" sz="1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0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altLang="zh-CN" sz="1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altLang="zh-CN" sz="1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000" b="0" i="1" smtClean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altLang="zh-CN" sz="1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altLang="zh-CN" sz="10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sz="10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1000" i="1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func>
                            <m:funcPr>
                              <m:ctrlPr>
                                <a:rPr lang="en-US" altLang="zh-CN" sz="10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1000">
                                  <a:latin typeface="Cambria Math" panose="02040503050406030204" pitchFamily="18" charset="0"/>
                                </a:rPr>
                                <m:t>Pr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zh-CN" sz="1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1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000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altLang="zh-CN" sz="10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  <m:func>
                                <m:funcPr>
                                  <m:ctrlPr>
                                    <a:rPr lang="en-US" altLang="zh-CN" sz="10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sz="100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func>
                                    <m:funcPr>
                                      <m:ctrlPr>
                                        <a:rPr lang="en-US" altLang="zh-CN" sz="1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1000">
                                          <a:latin typeface="Cambria Math" panose="02040503050406030204" pitchFamily="18" charset="0"/>
                                        </a:rPr>
                                        <m:t>Pr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altLang="zh-CN" sz="1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CN" sz="1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1000" i="1">
                                                  <a:latin typeface="Cambria Math" panose="02040503050406030204" pitchFamily="18" charset="0"/>
                                                </a:rPr>
                                                <m:t>𝑐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1000" i="1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func>
                                </m:e>
                              </m:func>
                            </m:e>
                          </m:func>
                        </m:e>
                      </m:nary>
                    </m:oMath>
                  </m:oMathPara>
                </a14:m>
                <a:endParaRPr lang="en-US" altLang="zh-CN" sz="1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0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zh-CN" sz="1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000" i="1">
                              <a:latin typeface="Cambria Math" panose="02040503050406030204" pitchFamily="18" charset="0"/>
                            </a:rPr>
                            <m:t>250</m:t>
                          </m:r>
                        </m:num>
                        <m:den>
                          <m:r>
                            <a:rPr lang="en-US" altLang="zh-CN" sz="1000" i="1">
                              <a:latin typeface="Cambria Math" panose="02040503050406030204" pitchFamily="18" charset="0"/>
                            </a:rPr>
                            <m:t>280</m:t>
                          </m:r>
                        </m:den>
                      </m:f>
                      <m:func>
                        <m:funcPr>
                          <m:ctrlPr>
                            <a:rPr lang="en-US" altLang="zh-CN" sz="1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10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sz="1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CN" sz="1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1000" i="1">
                                      <a:latin typeface="Cambria Math" panose="02040503050406030204" pitchFamily="18" charset="0"/>
                                    </a:rPr>
                                    <m:t>250</m:t>
                                  </m:r>
                                </m:num>
                                <m:den>
                                  <m:r>
                                    <a:rPr lang="en-US" altLang="zh-CN" sz="1000" i="1">
                                      <a:latin typeface="Cambria Math" panose="02040503050406030204" pitchFamily="18" charset="0"/>
                                    </a:rPr>
                                    <m:t>280</m:t>
                                  </m:r>
                                </m:den>
                              </m:f>
                            </m:e>
                          </m:d>
                        </m:e>
                      </m:func>
                      <m:r>
                        <a:rPr lang="en-US" altLang="zh-CN" sz="10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zh-CN" sz="1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000" b="0" i="1" smtClean="0">
                              <a:latin typeface="Cambria Math" panose="02040503050406030204" pitchFamily="18" charset="0"/>
                            </a:rPr>
                            <m:t>20</m:t>
                          </m:r>
                        </m:num>
                        <m:den>
                          <m:r>
                            <a:rPr lang="en-US" altLang="zh-CN" sz="1000" i="1">
                              <a:latin typeface="Cambria Math" panose="02040503050406030204" pitchFamily="18" charset="0"/>
                            </a:rPr>
                            <m:t>280</m:t>
                          </m:r>
                        </m:den>
                      </m:f>
                      <m:func>
                        <m:funcPr>
                          <m:ctrlPr>
                            <a:rPr lang="en-US" altLang="zh-CN" sz="1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100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sz="1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CN" sz="1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1000" b="0" i="1" smtClean="0">
                                      <a:latin typeface="Cambria Math" panose="02040503050406030204" pitchFamily="18" charset="0"/>
                                    </a:rPr>
                                    <m:t>20</m:t>
                                  </m:r>
                                </m:num>
                                <m:den>
                                  <m:r>
                                    <a:rPr lang="en-US" altLang="zh-CN" sz="1000" i="1">
                                      <a:latin typeface="Cambria Math" panose="02040503050406030204" pitchFamily="18" charset="0"/>
                                    </a:rPr>
                                    <m:t>280</m:t>
                                  </m:r>
                                </m:den>
                              </m:f>
                            </m:e>
                          </m:d>
                        </m:e>
                      </m:func>
                      <m:r>
                        <a:rPr lang="en-US" altLang="zh-CN" sz="1000" b="0" i="0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zh-CN" sz="1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0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num>
                        <m:den>
                          <m:r>
                            <a:rPr lang="en-US" altLang="zh-CN" sz="1000" i="1">
                              <a:latin typeface="Cambria Math" panose="02040503050406030204" pitchFamily="18" charset="0"/>
                            </a:rPr>
                            <m:t>280</m:t>
                          </m:r>
                        </m:den>
                      </m:f>
                      <m:r>
                        <a:rPr lang="en-US" altLang="zh-CN" sz="1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zh-CN" sz="1000">
                          <a:latin typeface="Cambria Math" panose="02040503050406030204" pitchFamily="18" charset="0"/>
                        </a:rPr>
                        <m:t>log</m:t>
                      </m:r>
                      <m:r>
                        <a:rPr lang="en-US" altLang="zh-CN" sz="1000" i="1">
                          <a:latin typeface="Cambria Math" panose="02040503050406030204" pitchFamily="18" charset="0"/>
                        </a:rPr>
                        <m:t>⁡(</m:t>
                      </m:r>
                      <m:f>
                        <m:fPr>
                          <m:ctrlPr>
                            <a:rPr lang="en-US" altLang="zh-CN" sz="1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0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num>
                        <m:den>
                          <m:r>
                            <a:rPr lang="en-US" altLang="zh-CN" sz="1000" i="1">
                              <a:latin typeface="Cambria Math" panose="02040503050406030204" pitchFamily="18" charset="0"/>
                            </a:rPr>
                            <m:t>280</m:t>
                          </m:r>
                        </m:den>
                      </m:f>
                      <m:r>
                        <a:rPr lang="en-US" altLang="zh-CN" sz="10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1000" dirty="0"/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7F78D6BF-5932-4B33-8A80-200A9DB26A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8013" y="649925"/>
                <a:ext cx="2942600" cy="773610"/>
              </a:xfrm>
              <a:prstGeom prst="rect">
                <a:avLst/>
              </a:prstGeom>
              <a:blipFill>
                <a:blip r:embed="rId6"/>
                <a:stretch>
                  <a:fillRect t="-65116" b="-52713"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图片 15">
            <a:extLst>
              <a:ext uri="{FF2B5EF4-FFF2-40B4-BE49-F238E27FC236}">
                <a16:creationId xmlns:a16="http://schemas.microsoft.com/office/drawing/2014/main" id="{EECD3F2B-77E9-4A23-B247-B2685FD259B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00271" y="1479630"/>
            <a:ext cx="2518229" cy="728818"/>
          </a:xfrm>
          <a:prstGeom prst="rect">
            <a:avLst/>
          </a:prstGeom>
          <a:ln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2608715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聚类：</a:t>
            </a:r>
            <a:r>
              <a:rPr lang="en-US" altLang="zh-CN" dirty="0"/>
              <a:t>k-means</a:t>
            </a:r>
            <a:r>
              <a:rPr lang="zh-CN" altLang="en-US" dirty="0"/>
              <a:t>、</a:t>
            </a:r>
            <a:r>
              <a:rPr lang="en-US" altLang="zh-CN" dirty="0"/>
              <a:t>GMM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聚类问题的评价方法</a:t>
            </a:r>
            <a:endParaRPr kumimoji="1" lang="en-US" altLang="zh-CN" dirty="0"/>
          </a:p>
          <a:p>
            <a:r>
              <a:rPr lang="zh-CN" altLang="en-US" dirty="0"/>
              <a:t>课上练习</a:t>
            </a:r>
            <a:endParaRPr lang="en-US" altLang="zh-CN" dirty="0"/>
          </a:p>
          <a:p>
            <a:pPr lvl="1"/>
            <a:r>
              <a:rPr lang="zh-CN" altLang="en-US" dirty="0"/>
              <a:t>考虑有</a:t>
            </a:r>
            <a:r>
              <a:rPr lang="en-US" altLang="zh-CN" dirty="0"/>
              <a:t>900</a:t>
            </a:r>
            <a:r>
              <a:rPr lang="zh-CN" altLang="en-US" dirty="0"/>
              <a:t>篇文档，来自</a:t>
            </a:r>
            <a:r>
              <a:rPr lang="en-US" altLang="zh-CN" dirty="0"/>
              <a:t>Science</a:t>
            </a:r>
            <a:r>
              <a:rPr lang="zh-CN" altLang="en-US" dirty="0"/>
              <a:t>、</a:t>
            </a:r>
            <a:r>
              <a:rPr lang="en-US" altLang="zh-CN" dirty="0"/>
              <a:t>Sports</a:t>
            </a:r>
            <a:r>
              <a:rPr lang="zh-CN" altLang="en-US" dirty="0"/>
              <a:t>和</a:t>
            </a:r>
            <a:r>
              <a:rPr lang="en-US" altLang="zh-CN" dirty="0"/>
              <a:t>Politics</a:t>
            </a:r>
            <a:r>
              <a:rPr lang="zh-CN" altLang="en-US" dirty="0"/>
              <a:t>三个类别，每个类别</a:t>
            </a:r>
            <a:r>
              <a:rPr lang="en-US" altLang="zh-CN" dirty="0"/>
              <a:t>300</a:t>
            </a:r>
            <a:r>
              <a:rPr lang="zh-CN" altLang="en-US" dirty="0"/>
              <a:t>篇文档。如果聚类结果如下，请计算评测指标</a:t>
            </a:r>
            <a:endParaRPr lang="en-US" altLang="zh-CN" dirty="0"/>
          </a:p>
          <a:p>
            <a:endParaRPr kumimoji="1"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4"/>
              <p:cNvSpPr/>
              <p:nvPr/>
            </p:nvSpPr>
            <p:spPr>
              <a:xfrm>
                <a:off x="962366" y="2303819"/>
                <a:ext cx="3102772" cy="66620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𝑡𝑜𝑡𝑎𝑙</m:t>
                          </m:r>
                        </m:sub>
                      </m:sSub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f>
                            <m:f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</m:d>
                            </m:den>
                          </m:f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𝐻</m:t>
                          </m:r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2366" y="2303819"/>
                <a:ext cx="3102772" cy="66620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5"/>
              <p:cNvSpPr/>
              <p:nvPr/>
            </p:nvSpPr>
            <p:spPr>
              <a:xfrm>
                <a:off x="4191197" y="2303819"/>
                <a:ext cx="3997633" cy="66620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purity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𝑡𝑜𝑡𝑎𝑙</m:t>
                          </m:r>
                        </m:sub>
                      </m:sSub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f>
                            <m:f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</m:d>
                            </m:den>
                          </m:f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purity</m:t>
                          </m:r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1197" y="2303819"/>
                <a:ext cx="3997633" cy="66620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19736" y="3122207"/>
            <a:ext cx="3871710" cy="1830886"/>
          </a:xfrm>
          <a:prstGeom prst="rect">
            <a:avLst/>
          </a:prstGeom>
          <a:noFill/>
          <a:ln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4572000" y="3366029"/>
                <a:ext cx="4019114" cy="497059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.031=0.589∗</m:t>
                      </m:r>
                      <m:f>
                        <m:f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280</m:t>
                          </m:r>
                        </m:num>
                        <m:den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900</m:t>
                          </m:r>
                        </m:den>
                      </m:f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+1.198∗</m:t>
                      </m:r>
                      <m:f>
                        <m:f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280</m:t>
                          </m:r>
                        </m:num>
                        <m:den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900</m:t>
                          </m:r>
                        </m:den>
                      </m:f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+1.257∗</m:t>
                      </m:r>
                      <m:f>
                        <m:f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340</m:t>
                          </m:r>
                        </m:num>
                        <m:den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900</m:t>
                          </m:r>
                        </m:den>
                      </m:f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3366029"/>
                <a:ext cx="4019114" cy="49705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4572000" y="4134956"/>
                <a:ext cx="4019114" cy="497059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.711=0.893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280</m:t>
                          </m:r>
                        </m:num>
                        <m:den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900</m:t>
                          </m:r>
                        </m:den>
                      </m:f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1400" i="1" smtClean="0">
                          <a:latin typeface="Cambria Math" panose="02040503050406030204" pitchFamily="18" charset="0"/>
                        </a:rPr>
                        <m:t>0.643</m:t>
                      </m:r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280</m:t>
                          </m:r>
                        </m:num>
                        <m:den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900</m:t>
                          </m:r>
                        </m:den>
                      </m:f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1400" i="1" smtClean="0">
                          <a:latin typeface="Cambria Math" panose="02040503050406030204" pitchFamily="18" charset="0"/>
                        </a:rPr>
                        <m:t>0.617</m:t>
                      </m:r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340</m:t>
                          </m:r>
                        </m:num>
                        <m:den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900</m:t>
                          </m:r>
                        </m:den>
                      </m:f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4134956"/>
                <a:ext cx="4019114" cy="49705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圆角矩形 9"/>
          <p:cNvSpPr/>
          <p:nvPr/>
        </p:nvSpPr>
        <p:spPr>
          <a:xfrm>
            <a:off x="2996045" y="4569688"/>
            <a:ext cx="654628" cy="275939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圆角矩形 10"/>
          <p:cNvSpPr/>
          <p:nvPr/>
        </p:nvSpPr>
        <p:spPr>
          <a:xfrm>
            <a:off x="3716482" y="4569688"/>
            <a:ext cx="568037" cy="299169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" name="直接箭头连接符 12"/>
          <p:cNvCxnSpPr>
            <a:stCxn id="4" idx="1"/>
          </p:cNvCxnSpPr>
          <p:nvPr/>
        </p:nvCxnSpPr>
        <p:spPr>
          <a:xfrm flipH="1">
            <a:off x="3373582" y="3614559"/>
            <a:ext cx="1198418" cy="9551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>
            <a:stCxn id="9" idx="1"/>
            <a:endCxn id="11" idx="3"/>
          </p:cNvCxnSpPr>
          <p:nvPr/>
        </p:nvCxnSpPr>
        <p:spPr>
          <a:xfrm flipH="1">
            <a:off x="4284519" y="4383486"/>
            <a:ext cx="287481" cy="3357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5131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pause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kumimoji="1" lang="en-US" altLang="zh-CN" dirty="0"/>
          </a:p>
        </p:txBody>
      </p:sp>
      <p:pic>
        <p:nvPicPr>
          <p:cNvPr id="5" name="Picture 4" descr="https://gimg2.baidu.com/image_search/src=http%3A%2F%2Fpic.51yuansu.com%2Fpic3%2Fcover%2F03%2F46%2F97%2F5bab68eb6b4a1_610.jpg&amp;refer=http%3A%2F%2Fpic.51yuansu.com&amp;app=2002&amp;size=f9999,10000&amp;q=a80&amp;n=0&amp;g=0n&amp;fmt=jpeg?sec=1636806551&amp;t=fce412286299fb8c7d98cdbcbd681ecd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182" y="819150"/>
            <a:ext cx="3926897" cy="4004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9673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聚类：</a:t>
            </a:r>
            <a:r>
              <a:rPr lang="en-US" altLang="zh-CN" dirty="0"/>
              <a:t>k-means</a:t>
            </a:r>
            <a:r>
              <a:rPr lang="zh-CN" altLang="en-US" dirty="0"/>
              <a:t>、</a:t>
            </a:r>
            <a:r>
              <a:rPr lang="en-US" altLang="zh-CN" dirty="0"/>
              <a:t>GMM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GMM</a:t>
            </a:r>
            <a:r>
              <a:rPr kumimoji="1" lang="zh-CN" altLang="en-US" dirty="0"/>
              <a:t>混合高斯分布模型</a:t>
            </a:r>
            <a:endParaRPr kumimoji="1" lang="en-US" altLang="zh-CN" dirty="0"/>
          </a:p>
          <a:p>
            <a:pPr lvl="1"/>
            <a:r>
              <a:rPr lang="en-US" altLang="zh-CN" dirty="0"/>
              <a:t>K-Means</a:t>
            </a:r>
            <a:r>
              <a:rPr lang="zh-CN" altLang="en-US" dirty="0"/>
              <a:t>聚类的局限性</a:t>
            </a:r>
            <a:endParaRPr kumimoji="1" lang="en-US" altLang="zh-CN" dirty="0"/>
          </a:p>
        </p:txBody>
      </p:sp>
      <p:grpSp>
        <p:nvGrpSpPr>
          <p:cNvPr id="4" name="Group 59">
            <a:extLst>
              <a:ext uri="{FF2B5EF4-FFF2-40B4-BE49-F238E27FC236}">
                <a16:creationId xmlns:a16="http://schemas.microsoft.com/office/drawing/2014/main" id="{F3D8EB68-F4F3-0F4E-A109-7B685D9E4B8C}"/>
              </a:ext>
            </a:extLst>
          </p:cNvPr>
          <p:cNvGrpSpPr/>
          <p:nvPr/>
        </p:nvGrpSpPr>
        <p:grpSpPr>
          <a:xfrm>
            <a:off x="250166" y="1722407"/>
            <a:ext cx="3505200" cy="1295400"/>
            <a:chOff x="2286000" y="3352800"/>
            <a:chExt cx="3505200" cy="1295400"/>
          </a:xfrm>
        </p:grpSpPr>
        <p:sp>
          <p:nvSpPr>
            <p:cNvPr id="5" name="Rectangle 3">
              <a:extLst>
                <a:ext uri="{FF2B5EF4-FFF2-40B4-BE49-F238E27FC236}">
                  <a16:creationId xmlns:a16="http://schemas.microsoft.com/office/drawing/2014/main" id="{EDAE5257-E6FC-9545-86DD-AC4A350012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86000" y="3352800"/>
              <a:ext cx="76200" cy="76200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6" name="Rectangle 4">
              <a:extLst>
                <a:ext uri="{FF2B5EF4-FFF2-40B4-BE49-F238E27FC236}">
                  <a16:creationId xmlns:a16="http://schemas.microsoft.com/office/drawing/2014/main" id="{9F09695E-9382-5D4C-89C6-9AEB2B6BDF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19400" y="3581400"/>
              <a:ext cx="76200" cy="76200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7" name="Rectangle 5">
              <a:extLst>
                <a:ext uri="{FF2B5EF4-FFF2-40B4-BE49-F238E27FC236}">
                  <a16:creationId xmlns:a16="http://schemas.microsoft.com/office/drawing/2014/main" id="{90DE591C-038F-2943-A0B9-A22E9B0096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19400" y="3962400"/>
              <a:ext cx="76200" cy="76200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8" name="Rectangle 6">
              <a:extLst>
                <a:ext uri="{FF2B5EF4-FFF2-40B4-BE49-F238E27FC236}">
                  <a16:creationId xmlns:a16="http://schemas.microsoft.com/office/drawing/2014/main" id="{BC095F47-CDBC-A04B-86F7-4E9D22D467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24200" y="3886200"/>
              <a:ext cx="76200" cy="76200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9" name="Rectangle 7">
              <a:extLst>
                <a:ext uri="{FF2B5EF4-FFF2-40B4-BE49-F238E27FC236}">
                  <a16:creationId xmlns:a16="http://schemas.microsoft.com/office/drawing/2014/main" id="{F7292CEC-8BF0-7A43-AA56-E3F9A6ADA9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76600" y="3429000"/>
              <a:ext cx="76200" cy="76200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0" name="Rectangle 8">
              <a:extLst>
                <a:ext uri="{FF2B5EF4-FFF2-40B4-BE49-F238E27FC236}">
                  <a16:creationId xmlns:a16="http://schemas.microsoft.com/office/drawing/2014/main" id="{72245FA2-640F-1143-A0CD-0241E1B5E7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52800" y="3733800"/>
              <a:ext cx="76200" cy="76200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1" name="Rectangle 9">
              <a:extLst>
                <a:ext uri="{FF2B5EF4-FFF2-40B4-BE49-F238E27FC236}">
                  <a16:creationId xmlns:a16="http://schemas.microsoft.com/office/drawing/2014/main" id="{559C4756-C366-9842-9C87-FD6D9D3BDF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48000" y="4114800"/>
              <a:ext cx="76200" cy="76200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2" name="Rectangle 10">
              <a:extLst>
                <a:ext uri="{FF2B5EF4-FFF2-40B4-BE49-F238E27FC236}">
                  <a16:creationId xmlns:a16="http://schemas.microsoft.com/office/drawing/2014/main" id="{1176A08C-CDB0-6447-BBCC-CD669EDE7B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33800" y="3962400"/>
              <a:ext cx="76200" cy="76200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3" name="Rectangle 11">
              <a:extLst>
                <a:ext uri="{FF2B5EF4-FFF2-40B4-BE49-F238E27FC236}">
                  <a16:creationId xmlns:a16="http://schemas.microsoft.com/office/drawing/2014/main" id="{4F8C2E0B-CFAC-F94D-A540-D8CAC03F53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9000" y="4038600"/>
              <a:ext cx="76200" cy="76200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4" name="Rectangle 12">
              <a:extLst>
                <a:ext uri="{FF2B5EF4-FFF2-40B4-BE49-F238E27FC236}">
                  <a16:creationId xmlns:a16="http://schemas.microsoft.com/office/drawing/2014/main" id="{D13D76AB-BFD0-784D-88F8-E826D8144B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24200" y="4572000"/>
              <a:ext cx="76200" cy="76200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5" name="Rectangle 13">
              <a:extLst>
                <a:ext uri="{FF2B5EF4-FFF2-40B4-BE49-F238E27FC236}">
                  <a16:creationId xmlns:a16="http://schemas.microsoft.com/office/drawing/2014/main" id="{AB97CEAD-5E01-9842-BF36-4A1A274B12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10000" y="4191000"/>
              <a:ext cx="76200" cy="76200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6" name="Rectangle 14">
              <a:extLst>
                <a:ext uri="{FF2B5EF4-FFF2-40B4-BE49-F238E27FC236}">
                  <a16:creationId xmlns:a16="http://schemas.microsoft.com/office/drawing/2014/main" id="{7292FDE1-C2EF-D14E-A24F-FF8A525277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1600" y="3733800"/>
              <a:ext cx="76200" cy="76200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7" name="Rectangle 15">
              <a:extLst>
                <a:ext uri="{FF2B5EF4-FFF2-40B4-BE49-F238E27FC236}">
                  <a16:creationId xmlns:a16="http://schemas.microsoft.com/office/drawing/2014/main" id="{397E492C-146A-1C4C-BF22-D80FFF7AFE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34000" y="3886200"/>
              <a:ext cx="76200" cy="76200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8" name="Rectangle 16">
              <a:extLst>
                <a:ext uri="{FF2B5EF4-FFF2-40B4-BE49-F238E27FC236}">
                  <a16:creationId xmlns:a16="http://schemas.microsoft.com/office/drawing/2014/main" id="{290D7DBD-A651-D646-B21A-43D58EEACA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86400" y="3352800"/>
              <a:ext cx="76200" cy="76200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9" name="Rectangle 17">
              <a:extLst>
                <a:ext uri="{FF2B5EF4-FFF2-40B4-BE49-F238E27FC236}">
                  <a16:creationId xmlns:a16="http://schemas.microsoft.com/office/drawing/2014/main" id="{43EA346F-3B5F-1542-A3E3-0BCD640C03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76800" y="3810000"/>
              <a:ext cx="76200" cy="76200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20" name="Rectangle 18">
              <a:extLst>
                <a:ext uri="{FF2B5EF4-FFF2-40B4-BE49-F238E27FC236}">
                  <a16:creationId xmlns:a16="http://schemas.microsoft.com/office/drawing/2014/main" id="{0C6EB87C-38D3-C14A-A9E2-78025606B4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53000" y="4038600"/>
              <a:ext cx="76200" cy="76200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21" name="Rectangle 19">
              <a:extLst>
                <a:ext uri="{FF2B5EF4-FFF2-40B4-BE49-F238E27FC236}">
                  <a16:creationId xmlns:a16="http://schemas.microsoft.com/office/drawing/2014/main" id="{998399EA-597B-6442-A3B2-FDF7099130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38800" y="4114800"/>
              <a:ext cx="76200" cy="76200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22" name="Rectangle 20">
              <a:extLst>
                <a:ext uri="{FF2B5EF4-FFF2-40B4-BE49-F238E27FC236}">
                  <a16:creationId xmlns:a16="http://schemas.microsoft.com/office/drawing/2014/main" id="{304D31AD-EFCD-8F4F-8DD9-13EBFD84E2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7800" y="4267200"/>
              <a:ext cx="76200" cy="76200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23" name="Rectangle 21">
              <a:extLst>
                <a:ext uri="{FF2B5EF4-FFF2-40B4-BE49-F238E27FC236}">
                  <a16:creationId xmlns:a16="http://schemas.microsoft.com/office/drawing/2014/main" id="{69C4385F-85C1-D64A-9C80-FB55C82207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15000" y="4495800"/>
              <a:ext cx="76200" cy="76200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24" name="Rectangle 22">
              <a:extLst>
                <a:ext uri="{FF2B5EF4-FFF2-40B4-BE49-F238E27FC236}">
                  <a16:creationId xmlns:a16="http://schemas.microsoft.com/office/drawing/2014/main" id="{948D07AE-B4DC-DD4A-9B12-4BADBC9B08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1600" y="3886200"/>
              <a:ext cx="76200" cy="76200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25" name="Rectangle 23">
              <a:extLst>
                <a:ext uri="{FF2B5EF4-FFF2-40B4-BE49-F238E27FC236}">
                  <a16:creationId xmlns:a16="http://schemas.microsoft.com/office/drawing/2014/main" id="{0A2E6E54-7266-3948-859D-5F15787135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7800" y="4038600"/>
              <a:ext cx="76200" cy="76200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26" name="Rectangle 24">
              <a:extLst>
                <a:ext uri="{FF2B5EF4-FFF2-40B4-BE49-F238E27FC236}">
                  <a16:creationId xmlns:a16="http://schemas.microsoft.com/office/drawing/2014/main" id="{14B43D53-D51D-3544-83E7-878D91B025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5400" y="4495800"/>
              <a:ext cx="76200" cy="76200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27" name="Oval 25">
              <a:extLst>
                <a:ext uri="{FF2B5EF4-FFF2-40B4-BE49-F238E27FC236}">
                  <a16:creationId xmlns:a16="http://schemas.microsoft.com/office/drawing/2014/main" id="{58A2D9E8-EEF8-C447-87BE-E100BB4C6B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24200" y="3733800"/>
              <a:ext cx="76200" cy="76200"/>
            </a:xfrm>
            <a:prstGeom prst="ellipse">
              <a:avLst/>
            </a:prstGeom>
            <a:solidFill>
              <a:srgbClr val="BBE0E3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28" name="Oval 26">
              <a:extLst>
                <a:ext uri="{FF2B5EF4-FFF2-40B4-BE49-F238E27FC236}">
                  <a16:creationId xmlns:a16="http://schemas.microsoft.com/office/drawing/2014/main" id="{2A051507-744F-484D-9017-0CF1420A07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34000" y="4191000"/>
              <a:ext cx="76200" cy="76200"/>
            </a:xfrm>
            <a:prstGeom prst="ellipse">
              <a:avLst/>
            </a:prstGeom>
            <a:solidFill>
              <a:srgbClr val="009999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29" name="Rectangle 27">
              <a:extLst>
                <a:ext uri="{FF2B5EF4-FFF2-40B4-BE49-F238E27FC236}">
                  <a16:creationId xmlns:a16="http://schemas.microsoft.com/office/drawing/2014/main" id="{DA23A527-F06E-9145-8726-9EDB50BCEA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43400" y="3886200"/>
              <a:ext cx="76200" cy="76200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30" name="Rectangle 28">
              <a:extLst>
                <a:ext uri="{FF2B5EF4-FFF2-40B4-BE49-F238E27FC236}">
                  <a16:creationId xmlns:a16="http://schemas.microsoft.com/office/drawing/2014/main" id="{2A57EB70-D07D-8747-B214-2673115E80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91000" y="4267200"/>
              <a:ext cx="76200" cy="76200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31" name="Rectangle 29">
              <a:extLst>
                <a:ext uri="{FF2B5EF4-FFF2-40B4-BE49-F238E27FC236}">
                  <a16:creationId xmlns:a16="http://schemas.microsoft.com/office/drawing/2014/main" id="{1DDDDDD7-140C-3A4E-A1BC-A168C21D12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24400" y="4114800"/>
              <a:ext cx="76200" cy="76200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</p:grpSp>
      <p:grpSp>
        <p:nvGrpSpPr>
          <p:cNvPr id="32" name="Group 116">
            <a:extLst>
              <a:ext uri="{FF2B5EF4-FFF2-40B4-BE49-F238E27FC236}">
                <a16:creationId xmlns:a16="http://schemas.microsoft.com/office/drawing/2014/main" id="{6CFED059-0696-3342-9838-D56712A180C6}"/>
              </a:ext>
            </a:extLst>
          </p:cNvPr>
          <p:cNvGrpSpPr/>
          <p:nvPr/>
        </p:nvGrpSpPr>
        <p:grpSpPr>
          <a:xfrm>
            <a:off x="4745966" y="1544607"/>
            <a:ext cx="3868738" cy="1803400"/>
            <a:chOff x="2286000" y="3221038"/>
            <a:chExt cx="3868738" cy="1803400"/>
          </a:xfrm>
        </p:grpSpPr>
        <p:sp>
          <p:nvSpPr>
            <p:cNvPr id="33" name="Rectangle 3">
              <a:extLst>
                <a:ext uri="{FF2B5EF4-FFF2-40B4-BE49-F238E27FC236}">
                  <a16:creationId xmlns:a16="http://schemas.microsoft.com/office/drawing/2014/main" id="{CBDF5166-114C-4A46-A234-51B95CCE9E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86000" y="3352800"/>
              <a:ext cx="76200" cy="76200"/>
            </a:xfrm>
            <a:prstGeom prst="rect">
              <a:avLst/>
            </a:prstGeom>
            <a:solidFill>
              <a:srgbClr val="BBE0E3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34" name="Rectangle 4">
              <a:extLst>
                <a:ext uri="{FF2B5EF4-FFF2-40B4-BE49-F238E27FC236}">
                  <a16:creationId xmlns:a16="http://schemas.microsoft.com/office/drawing/2014/main" id="{BD00D182-D407-FE47-95EF-B4307B64AF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19400" y="3581400"/>
              <a:ext cx="76200" cy="76200"/>
            </a:xfrm>
            <a:prstGeom prst="rect">
              <a:avLst/>
            </a:prstGeom>
            <a:solidFill>
              <a:srgbClr val="BBE0E3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35" name="Rectangle 5">
              <a:extLst>
                <a:ext uri="{FF2B5EF4-FFF2-40B4-BE49-F238E27FC236}">
                  <a16:creationId xmlns:a16="http://schemas.microsoft.com/office/drawing/2014/main" id="{2535A672-880E-3942-9CD5-EE4DB0DC88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19400" y="3962400"/>
              <a:ext cx="76200" cy="76200"/>
            </a:xfrm>
            <a:prstGeom prst="rect">
              <a:avLst/>
            </a:prstGeom>
            <a:solidFill>
              <a:srgbClr val="BBE0E3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36" name="Rectangle 6">
              <a:extLst>
                <a:ext uri="{FF2B5EF4-FFF2-40B4-BE49-F238E27FC236}">
                  <a16:creationId xmlns:a16="http://schemas.microsoft.com/office/drawing/2014/main" id="{8A09AFAB-83BE-FF4F-8D8E-886705A8A0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24200" y="3886200"/>
              <a:ext cx="76200" cy="76200"/>
            </a:xfrm>
            <a:prstGeom prst="rect">
              <a:avLst/>
            </a:prstGeom>
            <a:solidFill>
              <a:srgbClr val="BBE0E3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37" name="Rectangle 7">
              <a:extLst>
                <a:ext uri="{FF2B5EF4-FFF2-40B4-BE49-F238E27FC236}">
                  <a16:creationId xmlns:a16="http://schemas.microsoft.com/office/drawing/2014/main" id="{CA35A22E-BF05-9546-89DB-E1A074CA96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76600" y="3429000"/>
              <a:ext cx="76200" cy="76200"/>
            </a:xfrm>
            <a:prstGeom prst="rect">
              <a:avLst/>
            </a:prstGeom>
            <a:solidFill>
              <a:srgbClr val="BBE0E3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38" name="Rectangle 8">
              <a:extLst>
                <a:ext uri="{FF2B5EF4-FFF2-40B4-BE49-F238E27FC236}">
                  <a16:creationId xmlns:a16="http://schemas.microsoft.com/office/drawing/2014/main" id="{5F8C2DAA-EC26-DB4E-AD27-0C11BBA289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52800" y="3733800"/>
              <a:ext cx="76200" cy="76200"/>
            </a:xfrm>
            <a:prstGeom prst="rect">
              <a:avLst/>
            </a:prstGeom>
            <a:solidFill>
              <a:srgbClr val="BBE0E3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39" name="Rectangle 9">
              <a:extLst>
                <a:ext uri="{FF2B5EF4-FFF2-40B4-BE49-F238E27FC236}">
                  <a16:creationId xmlns:a16="http://schemas.microsoft.com/office/drawing/2014/main" id="{0BA62E62-A57C-C84D-BFF0-0BB4F25F4A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48000" y="4114800"/>
              <a:ext cx="76200" cy="76200"/>
            </a:xfrm>
            <a:prstGeom prst="rect">
              <a:avLst/>
            </a:prstGeom>
            <a:solidFill>
              <a:srgbClr val="BBE0E3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40" name="Rectangle 10">
              <a:extLst>
                <a:ext uri="{FF2B5EF4-FFF2-40B4-BE49-F238E27FC236}">
                  <a16:creationId xmlns:a16="http://schemas.microsoft.com/office/drawing/2014/main" id="{76CE4D5E-9647-504E-8F7E-5B04F2F5BB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33800" y="3962400"/>
              <a:ext cx="76200" cy="76200"/>
            </a:xfrm>
            <a:prstGeom prst="rect">
              <a:avLst/>
            </a:prstGeom>
            <a:solidFill>
              <a:srgbClr val="BBE0E3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41" name="Rectangle 11">
              <a:extLst>
                <a:ext uri="{FF2B5EF4-FFF2-40B4-BE49-F238E27FC236}">
                  <a16:creationId xmlns:a16="http://schemas.microsoft.com/office/drawing/2014/main" id="{F5E55588-6A53-BB4C-BA25-D58C66168A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9000" y="4038600"/>
              <a:ext cx="76200" cy="76200"/>
            </a:xfrm>
            <a:prstGeom prst="rect">
              <a:avLst/>
            </a:prstGeom>
            <a:solidFill>
              <a:srgbClr val="BBE0E3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42" name="Rectangle 12">
              <a:extLst>
                <a:ext uri="{FF2B5EF4-FFF2-40B4-BE49-F238E27FC236}">
                  <a16:creationId xmlns:a16="http://schemas.microsoft.com/office/drawing/2014/main" id="{959B0F0C-96DB-0C43-A2FC-893B4496AE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24200" y="4572000"/>
              <a:ext cx="76200" cy="76200"/>
            </a:xfrm>
            <a:prstGeom prst="rect">
              <a:avLst/>
            </a:prstGeom>
            <a:solidFill>
              <a:srgbClr val="BBE0E3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43" name="Rectangle 13">
              <a:extLst>
                <a:ext uri="{FF2B5EF4-FFF2-40B4-BE49-F238E27FC236}">
                  <a16:creationId xmlns:a16="http://schemas.microsoft.com/office/drawing/2014/main" id="{5DB90B33-E3BE-1940-879F-9A554009E8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10000" y="4191000"/>
              <a:ext cx="76200" cy="76200"/>
            </a:xfrm>
            <a:prstGeom prst="rect">
              <a:avLst/>
            </a:prstGeom>
            <a:solidFill>
              <a:srgbClr val="BBE0E3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44" name="Rectangle 14">
              <a:extLst>
                <a:ext uri="{FF2B5EF4-FFF2-40B4-BE49-F238E27FC236}">
                  <a16:creationId xmlns:a16="http://schemas.microsoft.com/office/drawing/2014/main" id="{63EEEF6C-F071-E843-AEC6-6B49B50A62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1600" y="3733800"/>
              <a:ext cx="76200" cy="76200"/>
            </a:xfrm>
            <a:prstGeom prst="rect">
              <a:avLst/>
            </a:prstGeom>
            <a:solidFill>
              <a:srgbClr val="0099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45" name="Rectangle 15">
              <a:extLst>
                <a:ext uri="{FF2B5EF4-FFF2-40B4-BE49-F238E27FC236}">
                  <a16:creationId xmlns:a16="http://schemas.microsoft.com/office/drawing/2014/main" id="{3381CC28-CB55-5443-8206-7D4BFA3803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34000" y="3886200"/>
              <a:ext cx="76200" cy="76200"/>
            </a:xfrm>
            <a:prstGeom prst="rect">
              <a:avLst/>
            </a:prstGeom>
            <a:solidFill>
              <a:srgbClr val="0099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46" name="Rectangle 16">
              <a:extLst>
                <a:ext uri="{FF2B5EF4-FFF2-40B4-BE49-F238E27FC236}">
                  <a16:creationId xmlns:a16="http://schemas.microsoft.com/office/drawing/2014/main" id="{3C2FF836-2485-F24E-806B-8B341DF7FE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86400" y="3352800"/>
              <a:ext cx="76200" cy="76200"/>
            </a:xfrm>
            <a:prstGeom prst="rect">
              <a:avLst/>
            </a:prstGeom>
            <a:solidFill>
              <a:srgbClr val="0099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47" name="Rectangle 17">
              <a:extLst>
                <a:ext uri="{FF2B5EF4-FFF2-40B4-BE49-F238E27FC236}">
                  <a16:creationId xmlns:a16="http://schemas.microsoft.com/office/drawing/2014/main" id="{C0380746-733F-A44A-9805-285C9C5F48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76800" y="3810000"/>
              <a:ext cx="76200" cy="76200"/>
            </a:xfrm>
            <a:prstGeom prst="rect">
              <a:avLst/>
            </a:prstGeom>
            <a:solidFill>
              <a:srgbClr val="0099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48" name="Rectangle 18">
              <a:extLst>
                <a:ext uri="{FF2B5EF4-FFF2-40B4-BE49-F238E27FC236}">
                  <a16:creationId xmlns:a16="http://schemas.microsoft.com/office/drawing/2014/main" id="{DDA72DD3-5466-E24B-B326-99786DE7E9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53000" y="4038600"/>
              <a:ext cx="76200" cy="76200"/>
            </a:xfrm>
            <a:prstGeom prst="rect">
              <a:avLst/>
            </a:prstGeom>
            <a:solidFill>
              <a:srgbClr val="0099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49" name="Rectangle 19">
              <a:extLst>
                <a:ext uri="{FF2B5EF4-FFF2-40B4-BE49-F238E27FC236}">
                  <a16:creationId xmlns:a16="http://schemas.microsoft.com/office/drawing/2014/main" id="{AFD14404-B941-1049-81F5-70617B4844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38800" y="4114800"/>
              <a:ext cx="76200" cy="76200"/>
            </a:xfrm>
            <a:prstGeom prst="rect">
              <a:avLst/>
            </a:prstGeom>
            <a:solidFill>
              <a:srgbClr val="0099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50" name="Rectangle 20">
              <a:extLst>
                <a:ext uri="{FF2B5EF4-FFF2-40B4-BE49-F238E27FC236}">
                  <a16:creationId xmlns:a16="http://schemas.microsoft.com/office/drawing/2014/main" id="{8E830AE6-CD7D-4B48-A122-8DCC935C72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7800" y="4267200"/>
              <a:ext cx="76200" cy="76200"/>
            </a:xfrm>
            <a:prstGeom prst="rect">
              <a:avLst/>
            </a:prstGeom>
            <a:solidFill>
              <a:srgbClr val="0099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51" name="Rectangle 21">
              <a:extLst>
                <a:ext uri="{FF2B5EF4-FFF2-40B4-BE49-F238E27FC236}">
                  <a16:creationId xmlns:a16="http://schemas.microsoft.com/office/drawing/2014/main" id="{2ADD3C37-5FE9-314A-A2C7-A7F12433F3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15000" y="4495800"/>
              <a:ext cx="76200" cy="76200"/>
            </a:xfrm>
            <a:prstGeom prst="rect">
              <a:avLst/>
            </a:prstGeom>
            <a:solidFill>
              <a:srgbClr val="0099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52" name="Rectangle 22">
              <a:extLst>
                <a:ext uri="{FF2B5EF4-FFF2-40B4-BE49-F238E27FC236}">
                  <a16:creationId xmlns:a16="http://schemas.microsoft.com/office/drawing/2014/main" id="{19C03CF8-4B3E-AC4D-9E0E-6589A38782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1600" y="3886200"/>
              <a:ext cx="76200" cy="76200"/>
            </a:xfrm>
            <a:prstGeom prst="rect">
              <a:avLst/>
            </a:prstGeom>
            <a:solidFill>
              <a:srgbClr val="0099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53" name="Rectangle 23">
              <a:extLst>
                <a:ext uri="{FF2B5EF4-FFF2-40B4-BE49-F238E27FC236}">
                  <a16:creationId xmlns:a16="http://schemas.microsoft.com/office/drawing/2014/main" id="{28F899E7-64F2-7F48-8884-AFC85B9254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7800" y="4038600"/>
              <a:ext cx="76200" cy="76200"/>
            </a:xfrm>
            <a:prstGeom prst="rect">
              <a:avLst/>
            </a:prstGeom>
            <a:solidFill>
              <a:srgbClr val="0099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54" name="Rectangle 24">
              <a:extLst>
                <a:ext uri="{FF2B5EF4-FFF2-40B4-BE49-F238E27FC236}">
                  <a16:creationId xmlns:a16="http://schemas.microsoft.com/office/drawing/2014/main" id="{7F0A43D2-E5F8-8345-B566-898F97DABA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5400" y="4495800"/>
              <a:ext cx="76200" cy="76200"/>
            </a:xfrm>
            <a:prstGeom prst="rect">
              <a:avLst/>
            </a:prstGeom>
            <a:solidFill>
              <a:srgbClr val="0099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55" name="Oval 25">
              <a:extLst>
                <a:ext uri="{FF2B5EF4-FFF2-40B4-BE49-F238E27FC236}">
                  <a16:creationId xmlns:a16="http://schemas.microsoft.com/office/drawing/2014/main" id="{CF9E5895-B388-9B40-85F8-E05FF80EB3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24200" y="3733800"/>
              <a:ext cx="76200" cy="76200"/>
            </a:xfrm>
            <a:prstGeom prst="ellipse">
              <a:avLst/>
            </a:prstGeom>
            <a:solidFill>
              <a:srgbClr val="BBE0E3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56" name="Oval 26">
              <a:extLst>
                <a:ext uri="{FF2B5EF4-FFF2-40B4-BE49-F238E27FC236}">
                  <a16:creationId xmlns:a16="http://schemas.microsoft.com/office/drawing/2014/main" id="{114BC51C-7362-A749-B2E3-6379402A4E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34000" y="4191000"/>
              <a:ext cx="76200" cy="76200"/>
            </a:xfrm>
            <a:prstGeom prst="ellipse">
              <a:avLst/>
            </a:prstGeom>
            <a:solidFill>
              <a:srgbClr val="009999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57" name="Rectangle 27">
              <a:extLst>
                <a:ext uri="{FF2B5EF4-FFF2-40B4-BE49-F238E27FC236}">
                  <a16:creationId xmlns:a16="http://schemas.microsoft.com/office/drawing/2014/main" id="{C53EF1B3-A08F-0D46-A879-F6D1A46892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43400" y="3886200"/>
              <a:ext cx="76200" cy="76200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58" name="Rectangle 28">
              <a:extLst>
                <a:ext uri="{FF2B5EF4-FFF2-40B4-BE49-F238E27FC236}">
                  <a16:creationId xmlns:a16="http://schemas.microsoft.com/office/drawing/2014/main" id="{42B745EC-3FAF-3842-A4A9-251275EB85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91000" y="4267200"/>
              <a:ext cx="76200" cy="76200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59" name="Rectangle 29">
              <a:extLst>
                <a:ext uri="{FF2B5EF4-FFF2-40B4-BE49-F238E27FC236}">
                  <a16:creationId xmlns:a16="http://schemas.microsoft.com/office/drawing/2014/main" id="{D3708432-68C7-AB44-9175-105BF434F3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24400" y="4114800"/>
              <a:ext cx="76200" cy="76200"/>
            </a:xfrm>
            <a:prstGeom prst="rect">
              <a:avLst/>
            </a:prstGeom>
            <a:solidFill>
              <a:srgbClr val="0099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60" name="Oval 31">
              <a:extLst>
                <a:ext uri="{FF2B5EF4-FFF2-40B4-BE49-F238E27FC236}">
                  <a16:creationId xmlns:a16="http://schemas.microsoft.com/office/drawing/2014/main" id="{27E0B7AB-749F-DA49-8D5B-D5496E4F6BD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590417">
              <a:off x="4454525" y="3221038"/>
              <a:ext cx="1700213" cy="1803400"/>
            </a:xfrm>
            <a:prstGeom prst="ellipse">
              <a:avLst/>
            </a:prstGeom>
            <a:noFill/>
            <a:ln w="254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</p:grpSp>
      <p:sp>
        <p:nvSpPr>
          <p:cNvPr id="61" name="TextBox 145">
            <a:extLst>
              <a:ext uri="{FF2B5EF4-FFF2-40B4-BE49-F238E27FC236}">
                <a16:creationId xmlns:a16="http://schemas.microsoft.com/office/drawing/2014/main" id="{DA3F719E-BA87-774A-AFCC-9156187F850E}"/>
              </a:ext>
            </a:extLst>
          </p:cNvPr>
          <p:cNvSpPr txBox="1"/>
          <p:nvPr/>
        </p:nvSpPr>
        <p:spPr>
          <a:xfrm>
            <a:off x="3360654" y="3646426"/>
            <a:ext cx="35189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红色的点应该归到那个类簇？</a:t>
            </a: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62" name="Straight Arrow Connector 147">
            <a:extLst>
              <a:ext uri="{FF2B5EF4-FFF2-40B4-BE49-F238E27FC236}">
                <a16:creationId xmlns:a16="http://schemas.microsoft.com/office/drawing/2014/main" id="{D9FBF87D-BF6F-2841-B0BF-08041F98CF98}"/>
              </a:ext>
            </a:extLst>
          </p:cNvPr>
          <p:cNvCxnSpPr/>
          <p:nvPr/>
        </p:nvCxnSpPr>
        <p:spPr>
          <a:xfrm flipV="1">
            <a:off x="5774666" y="2770126"/>
            <a:ext cx="764157" cy="9228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63" name="矩形 62"/>
          <p:cNvSpPr/>
          <p:nvPr/>
        </p:nvSpPr>
        <p:spPr>
          <a:xfrm>
            <a:off x="1321214" y="4162114"/>
            <a:ext cx="6216443" cy="6463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硬分配：要么属于这个类簇，要么属于那个类簇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软分配：以一定概率属于各个类簇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13971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聚类：</a:t>
            </a:r>
            <a:r>
              <a:rPr lang="en-US" altLang="zh-CN" dirty="0"/>
              <a:t>k-means</a:t>
            </a:r>
            <a:r>
              <a:rPr lang="zh-CN" altLang="en-US" dirty="0"/>
              <a:t>、</a:t>
            </a:r>
            <a:r>
              <a:rPr lang="en-US" altLang="zh-CN" dirty="0"/>
              <a:t>GMM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GMM</a:t>
            </a:r>
            <a:r>
              <a:rPr kumimoji="1" lang="zh-CN" altLang="en-US" dirty="0"/>
              <a:t>混合高斯分布模型</a:t>
            </a:r>
            <a:endParaRPr kumimoji="1" lang="en-US" altLang="zh-CN" dirty="0"/>
          </a:p>
          <a:p>
            <a:r>
              <a:rPr lang="zh-CN" altLang="en-US" dirty="0"/>
              <a:t>考虑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1-D</a:t>
            </a:r>
            <a:r>
              <a:rPr lang="zh-CN" altLang="en-US" dirty="0"/>
              <a:t>数据的情形</a:t>
            </a:r>
            <a:endParaRPr lang="en-US" altLang="zh-CN" dirty="0"/>
          </a:p>
          <a:p>
            <a:pPr lvl="1"/>
            <a:r>
              <a:rPr lang="zh-CN" altLang="en-US" dirty="0">
                <a:cs typeface="Arial" panose="020B0604020202020204" pitchFamily="34" charset="0"/>
                <a:sym typeface="Symbol" pitchFamily="2" charset="2"/>
              </a:rPr>
              <a:t>举例：男生女生的身高分布图</a:t>
            </a:r>
            <a:endParaRPr lang="en-US" altLang="zh-CN" dirty="0">
              <a:cs typeface="Arial" panose="020B0604020202020204" pitchFamily="34" charset="0"/>
              <a:sym typeface="Symbol" pitchFamily="2" charset="2"/>
            </a:endParaRPr>
          </a:p>
          <a:p>
            <a:pPr lvl="1"/>
            <a:r>
              <a:rPr lang="zh-CN" altLang="en-US" dirty="0"/>
              <a:t>每个类簇</a:t>
            </a:r>
            <a:r>
              <a:rPr lang="en-US" altLang="en-US" dirty="0"/>
              <a:t> </a:t>
            </a:r>
            <a:r>
              <a:rPr lang="en-US" alt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en-US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n-US" altLang="en-US" dirty="0"/>
              <a:t> </a:t>
            </a:r>
            <a:r>
              <a:rPr lang="zh-CN" altLang="en-US" dirty="0"/>
              <a:t>可以表示为一个高斯分布 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N(</a:t>
            </a:r>
            <a:r>
              <a:rPr lang="en-US" altLang="en-US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itchFamily="2" charset="2"/>
              </a:rPr>
              <a:t></a:t>
            </a:r>
            <a:r>
              <a:rPr lang="en-US" altLang="en-US" i="1" baseline="-250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itchFamily="2" charset="2"/>
              </a:rPr>
              <a:t>j</a:t>
            </a:r>
            <a:r>
              <a:rPr lang="en-US" altLang="en-US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itchFamily="2" charset="2"/>
              </a:rPr>
              <a:t> , </a:t>
            </a:r>
            <a:r>
              <a:rPr lang="en-US" altLang="en-US" i="1" baseline="-250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itchFamily="2" charset="2"/>
              </a:rPr>
              <a:t>j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Symbol" pitchFamily="2" charset="2"/>
              </a:rPr>
              <a:t>)</a:t>
            </a:r>
            <a:endParaRPr lang="en-US" altLang="en-US" dirty="0">
              <a:latin typeface="Times New Roman" panose="02020603050405020304" pitchFamily="18" charset="0"/>
              <a:cs typeface="Arial" panose="020B0604020202020204" pitchFamily="34" charset="0"/>
              <a:sym typeface="Symbol" pitchFamily="2" charset="2"/>
            </a:endParaRPr>
          </a:p>
          <a:p>
            <a:endParaRPr lang="en-US" altLang="zh-CN" dirty="0">
              <a:cs typeface="Arial" panose="020B0604020202020204" pitchFamily="34" charset="0"/>
              <a:sym typeface="Symbol" pitchFamily="2" charset="2"/>
            </a:endParaRPr>
          </a:p>
          <a:p>
            <a:endParaRPr kumimoji="1" lang="en-US" altLang="zh-CN" dirty="0"/>
          </a:p>
          <a:p>
            <a:endParaRPr kumimoji="1" lang="en-US" altLang="zh-CN" dirty="0"/>
          </a:p>
        </p:txBody>
      </p:sp>
      <p:pic>
        <p:nvPicPr>
          <p:cNvPr id="4" name="Picture 5">
            <a:extLst>
              <a:ext uri="{FF2B5EF4-FFF2-40B4-BE49-F238E27FC236}">
                <a16:creationId xmlns:a16="http://schemas.microsoft.com/office/drawing/2014/main" id="{C2AC4CB6-7021-9B47-A423-067F46C172B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321" b="18414"/>
          <a:stretch/>
        </p:blipFill>
        <p:spPr>
          <a:xfrm>
            <a:off x="1004453" y="2505000"/>
            <a:ext cx="4589711" cy="2082402"/>
          </a:xfrm>
          <a:prstGeom prst="rect">
            <a:avLst/>
          </a:prstGeom>
        </p:spPr>
      </p:pic>
      <p:sp>
        <p:nvSpPr>
          <p:cNvPr id="5" name="Rectangle 6">
            <a:extLst>
              <a:ext uri="{FF2B5EF4-FFF2-40B4-BE49-F238E27FC236}">
                <a16:creationId xmlns:a16="http://schemas.microsoft.com/office/drawing/2014/main" id="{BA7E49D8-FFC8-174A-9A9F-C5D2AC714656}"/>
              </a:ext>
            </a:extLst>
          </p:cNvPr>
          <p:cNvSpPr/>
          <p:nvPr/>
        </p:nvSpPr>
        <p:spPr>
          <a:xfrm>
            <a:off x="6243472" y="2505000"/>
            <a:ext cx="232275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一维高斯分布概率密度函数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7">
                <a:extLst>
                  <a:ext uri="{FF2B5EF4-FFF2-40B4-BE49-F238E27FC236}">
                    <a16:creationId xmlns:a16="http://schemas.microsoft.com/office/drawing/2014/main" id="{A8C0291E-2D02-4046-877F-18111CC29EFD}"/>
                  </a:ext>
                </a:extLst>
              </p:cNvPr>
              <p:cNvSpPr txBox="1"/>
              <p:nvPr/>
            </p:nvSpPr>
            <p:spPr>
              <a:xfrm>
                <a:off x="6029877" y="3225398"/>
                <a:ext cx="3002360" cy="60766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</m:rad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den>
                      </m:f>
                      <m:func>
                        <m:funcPr>
                          <m:ctrlPr>
                            <a:rPr lang="zh-CN" alt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(−</m:t>
                          </m:r>
                          <m:f>
                            <m:f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7">
                <a:extLst>
                  <a:ext uri="{FF2B5EF4-FFF2-40B4-BE49-F238E27FC236}">
                    <a16:creationId xmlns:a16="http://schemas.microsoft.com/office/drawing/2014/main" id="{A8C0291E-2D02-4046-877F-18111CC29E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9877" y="3225398"/>
                <a:ext cx="3002360" cy="60766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8">
                <a:extLst>
                  <a:ext uri="{FF2B5EF4-FFF2-40B4-BE49-F238E27FC236}">
                    <a16:creationId xmlns:a16="http://schemas.microsoft.com/office/drawing/2014/main" id="{D13E2DC9-4286-8145-8CC8-45E5A90979A3}"/>
                  </a:ext>
                </a:extLst>
              </p:cNvPr>
              <p:cNvSpPr txBox="1"/>
              <p:nvPr/>
            </p:nvSpPr>
            <p:spPr>
              <a:xfrm>
                <a:off x="6243472" y="4064987"/>
                <a:ext cx="269162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和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分别是高斯分布的均值和方差</a:t>
                </a:r>
                <a:endParaRPr lang="en-US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7" name="TextBox 8">
                <a:extLst>
                  <a:ext uri="{FF2B5EF4-FFF2-40B4-BE49-F238E27FC236}">
                    <a16:creationId xmlns:a16="http://schemas.microsoft.com/office/drawing/2014/main" id="{D13E2DC9-4286-8145-8CC8-45E5A90979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3472" y="4064987"/>
                <a:ext cx="2691625" cy="646331"/>
              </a:xfrm>
              <a:prstGeom prst="rect">
                <a:avLst/>
              </a:prstGeom>
              <a:blipFill>
                <a:blip r:embed="rId4"/>
                <a:stretch>
                  <a:fillRect l="-1810" t="-5660" r="-226" b="-141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矩形 7"/>
          <p:cNvSpPr/>
          <p:nvPr/>
        </p:nvSpPr>
        <p:spPr>
          <a:xfrm>
            <a:off x="340436" y="4663222"/>
            <a:ext cx="6019800" cy="35394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1700" dirty="0">
                <a:cs typeface="Arial" panose="020B0604020202020204" pitchFamily="34" charset="0"/>
                <a:sym typeface="Symbol" pitchFamily="2" charset="2"/>
              </a:rPr>
              <a:t>男生、女生身高数据混合到一起，请对其进行聚类：软聚类</a:t>
            </a:r>
            <a:endParaRPr lang="zh-CN" altLang="en-US" sz="1700" dirty="0"/>
          </a:p>
        </p:txBody>
      </p:sp>
    </p:spTree>
    <p:extLst>
      <p:ext uri="{BB962C8B-B14F-4D97-AF65-F5344CB8AC3E}">
        <p14:creationId xmlns:p14="http://schemas.microsoft.com/office/powerpoint/2010/main" val="3346031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聚类：</a:t>
            </a:r>
            <a:r>
              <a:rPr lang="en-US" altLang="zh-CN" dirty="0"/>
              <a:t>k-means</a:t>
            </a:r>
            <a:r>
              <a:rPr lang="zh-CN" altLang="en-US" dirty="0"/>
              <a:t>、</a:t>
            </a:r>
            <a:r>
              <a:rPr lang="en-US" altLang="zh-CN" dirty="0"/>
              <a:t>GMM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GMM</a:t>
            </a:r>
            <a:r>
              <a:rPr kumimoji="1" lang="zh-CN" altLang="en-US" dirty="0"/>
              <a:t>混合高斯分布模型</a:t>
            </a:r>
            <a:endParaRPr kumimoji="1" lang="en-US" altLang="zh-CN" dirty="0"/>
          </a:p>
          <a:p>
            <a:r>
              <a:rPr lang="zh-CN" altLang="en-US" dirty="0"/>
              <a:t>考虑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1-D</a:t>
            </a:r>
            <a:r>
              <a:rPr lang="zh-CN" altLang="en-US" dirty="0"/>
              <a:t>数据下的</a:t>
            </a:r>
            <a:r>
              <a:rPr lang="en-US" altLang="zh-CN" dirty="0"/>
              <a:t>EM</a:t>
            </a:r>
            <a:r>
              <a:rPr lang="zh-CN" altLang="en-US" dirty="0"/>
              <a:t>算法</a:t>
            </a:r>
            <a:endParaRPr lang="en-US" altLang="zh-CN" dirty="0"/>
          </a:p>
          <a:p>
            <a:pPr lvl="1"/>
            <a:r>
              <a:rPr lang="zh-CN" altLang="en-US" dirty="0"/>
              <a:t>每个类簇</a:t>
            </a:r>
            <a:r>
              <a:rPr lang="en-US" altLang="en-US" dirty="0"/>
              <a:t> </a:t>
            </a:r>
            <a:r>
              <a:rPr lang="en-US" alt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en-US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n-US" altLang="en-US" dirty="0"/>
              <a:t> </a:t>
            </a:r>
            <a:r>
              <a:rPr lang="zh-CN" altLang="en-US" dirty="0"/>
              <a:t>可以表示为一个高斯分布 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N(</a:t>
            </a:r>
            <a:r>
              <a:rPr lang="en-US" altLang="en-US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itchFamily="2" charset="2"/>
              </a:rPr>
              <a:t></a:t>
            </a:r>
            <a:r>
              <a:rPr lang="en-US" altLang="en-US" i="1" baseline="-250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itchFamily="2" charset="2"/>
              </a:rPr>
              <a:t>j</a:t>
            </a:r>
            <a:r>
              <a:rPr lang="en-US" altLang="en-US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itchFamily="2" charset="2"/>
              </a:rPr>
              <a:t> , </a:t>
            </a:r>
            <a:r>
              <a:rPr lang="en-US" altLang="en-US" i="1" baseline="-250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itchFamily="2" charset="2"/>
              </a:rPr>
              <a:t>j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Symbol" pitchFamily="2" charset="2"/>
              </a:rPr>
              <a:t>)</a:t>
            </a:r>
            <a:endParaRPr lang="en-US" altLang="en-US" dirty="0">
              <a:latin typeface="Times New Roman" panose="02020603050405020304" pitchFamily="18" charset="0"/>
              <a:cs typeface="Arial" panose="020B0604020202020204" pitchFamily="34" charset="0"/>
              <a:sym typeface="Symbol" pitchFamily="2" charset="2"/>
            </a:endParaRPr>
          </a:p>
          <a:p>
            <a:pPr lvl="1"/>
            <a:r>
              <a:rPr lang="en-US" altLang="en-US" sz="2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Boot Step:</a:t>
            </a:r>
          </a:p>
          <a:p>
            <a:pPr lvl="2"/>
            <a:r>
              <a:rPr lang="en-US" altLang="en-US" sz="1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Initialize</a:t>
            </a:r>
            <a:r>
              <a:rPr lang="en-US" altLang="en-US" sz="1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8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en-US" sz="1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clusters: C</a:t>
            </a:r>
            <a:r>
              <a:rPr lang="en-US" altLang="en-US" sz="1800" i="1" baseline="-25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en-US" sz="18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…, C</a:t>
            </a:r>
            <a:r>
              <a:rPr lang="en-US" altLang="en-US" sz="1800" i="1" baseline="-25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endParaRPr lang="en-US" altLang="zh-CN" dirty="0">
              <a:cs typeface="Arial" panose="020B0604020202020204" pitchFamily="34" charset="0"/>
              <a:sym typeface="Symbol" pitchFamily="2" charset="2"/>
            </a:endParaRPr>
          </a:p>
          <a:p>
            <a:endParaRPr kumimoji="1" lang="en-US" altLang="zh-CN" dirty="0"/>
          </a:p>
        </p:txBody>
      </p:sp>
      <p:sp>
        <p:nvSpPr>
          <p:cNvPr id="4" name="Rectangle 21">
            <a:extLst>
              <a:ext uri="{FF2B5EF4-FFF2-40B4-BE49-F238E27FC236}">
                <a16:creationId xmlns:a16="http://schemas.microsoft.com/office/drawing/2014/main" id="{8A0B3CB5-8D97-7B45-BC1B-C993A61746DF}"/>
              </a:ext>
            </a:extLst>
          </p:cNvPr>
          <p:cNvSpPr/>
          <p:nvPr/>
        </p:nvSpPr>
        <p:spPr>
          <a:xfrm>
            <a:off x="1388212" y="2750903"/>
            <a:ext cx="390363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  <a:buClr>
                <a:schemeClr val="hlink"/>
              </a:buClr>
              <a:buSzPct val="55000"/>
            </a:pPr>
            <a:r>
              <a:rPr lang="en-US" altLang="en-US" sz="2000" dirty="0">
                <a:latin typeface="Times New Roman" panose="02020603050405020304" pitchFamily="18" charset="0"/>
              </a:rPr>
              <a:t>(</a:t>
            </a:r>
            <a:r>
              <a:rPr lang="en-US" altLang="en-US" sz="2000" i="1" dirty="0">
                <a:latin typeface="Times New Roman" panose="02020603050405020304" pitchFamily="18" charset="0"/>
                <a:sym typeface="Symbol" pitchFamily="2" charset="2"/>
              </a:rPr>
              <a:t></a:t>
            </a:r>
            <a:r>
              <a:rPr lang="en-US" altLang="en-US" sz="2000" i="1" baseline="-25000" dirty="0">
                <a:latin typeface="Times New Roman" panose="02020603050405020304" pitchFamily="18" charset="0"/>
                <a:sym typeface="Symbol" pitchFamily="2" charset="2"/>
              </a:rPr>
              <a:t>j</a:t>
            </a:r>
            <a:r>
              <a:rPr lang="en-US" altLang="en-US" sz="2000" baseline="-25000" dirty="0">
                <a:latin typeface="Times New Roman" panose="02020603050405020304" pitchFamily="18" charset="0"/>
                <a:sym typeface="Symbol" pitchFamily="2" charset="2"/>
              </a:rPr>
              <a:t>,</a:t>
            </a:r>
            <a:r>
              <a:rPr lang="en-US" altLang="en-US" sz="2000" dirty="0">
                <a:latin typeface="Tahoma" panose="020B0604030504040204" pitchFamily="34" charset="0"/>
                <a:sym typeface="Symbol" pitchFamily="2" charset="2"/>
              </a:rPr>
              <a:t> </a:t>
            </a:r>
            <a:r>
              <a:rPr lang="en-US" altLang="en-US" sz="2000" dirty="0">
                <a:latin typeface="Times New Roman" panose="02020603050405020304" pitchFamily="18" charset="0"/>
                <a:sym typeface="Symbol" pitchFamily="2" charset="2"/>
              </a:rPr>
              <a:t></a:t>
            </a:r>
            <a:r>
              <a:rPr lang="en-US" altLang="en-US" sz="2000" i="1" baseline="-25000" dirty="0">
                <a:latin typeface="Times" pitchFamily="2" charset="0"/>
                <a:sym typeface="Symbol" pitchFamily="2" charset="2"/>
              </a:rPr>
              <a:t>j</a:t>
            </a:r>
            <a:r>
              <a:rPr lang="en-US" altLang="en-US" sz="2000" dirty="0">
                <a:latin typeface="Times" pitchFamily="2" charset="0"/>
                <a:sym typeface="Symbol" pitchFamily="2" charset="2"/>
              </a:rPr>
              <a:t>) and </a:t>
            </a:r>
            <a:r>
              <a:rPr lang="en-US" altLang="en-US" sz="2000" i="1" dirty="0">
                <a:latin typeface="Times" pitchFamily="2" charset="0"/>
              </a:rPr>
              <a:t>P</a:t>
            </a:r>
            <a:r>
              <a:rPr lang="en-US" altLang="en-US" sz="2000" dirty="0">
                <a:latin typeface="Times" pitchFamily="2" charset="0"/>
              </a:rPr>
              <a:t>(</a:t>
            </a:r>
            <a:r>
              <a:rPr lang="en-US" altLang="en-US" sz="2000" i="1" dirty="0" err="1">
                <a:latin typeface="Times" pitchFamily="2" charset="0"/>
              </a:rPr>
              <a:t>C</a:t>
            </a:r>
            <a:r>
              <a:rPr lang="en-US" altLang="en-US" sz="2000" i="1" baseline="-25000" dirty="0" err="1">
                <a:latin typeface="Times" pitchFamily="2" charset="0"/>
              </a:rPr>
              <a:t>j</a:t>
            </a:r>
            <a:r>
              <a:rPr lang="en-US" altLang="en-US" sz="2000" dirty="0">
                <a:latin typeface="Times" pitchFamily="2" charset="0"/>
              </a:rPr>
              <a:t>)</a:t>
            </a:r>
            <a:r>
              <a:rPr lang="en-US" altLang="en-US" sz="2000" dirty="0">
                <a:latin typeface="Tahoma" panose="020B0604030504040204" pitchFamily="34" charset="0"/>
                <a:sym typeface="Symbol" pitchFamily="2" charset="2"/>
              </a:rPr>
              <a:t> </a:t>
            </a:r>
            <a:r>
              <a:rPr lang="en-US" altLang="en-US" sz="2000" dirty="0">
                <a:latin typeface="Times" pitchFamily="2" charset="0"/>
              </a:rPr>
              <a:t>for each cluster </a:t>
            </a:r>
            <a:r>
              <a:rPr lang="en-US" altLang="en-US" sz="2000" i="1" dirty="0">
                <a:latin typeface="Times" pitchFamily="2" charset="0"/>
              </a:rPr>
              <a:t>j.  </a:t>
            </a:r>
          </a:p>
        </p:txBody>
      </p:sp>
      <p:sp>
        <p:nvSpPr>
          <p:cNvPr id="5" name="Rectangle 22">
            <a:extLst>
              <a:ext uri="{FF2B5EF4-FFF2-40B4-BE49-F238E27FC236}">
                <a16:creationId xmlns:a16="http://schemas.microsoft.com/office/drawing/2014/main" id="{CBAE75C1-7974-A240-9C4A-FA579E4BBDC1}"/>
              </a:ext>
            </a:extLst>
          </p:cNvPr>
          <p:cNvSpPr/>
          <p:nvPr/>
        </p:nvSpPr>
        <p:spPr>
          <a:xfrm>
            <a:off x="5672002" y="2504682"/>
            <a:ext cx="338490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给每个类簇初始化一个随机的均值</a:t>
            </a:r>
            <a:r>
              <a:rPr lang="en-US" altLang="en-US" i="1" dirty="0">
                <a:latin typeface="Times New Roman" panose="02020603050405020304" pitchFamily="18" charset="0"/>
                <a:sym typeface="Symbol" pitchFamily="2" charset="2"/>
              </a:rPr>
              <a:t></a:t>
            </a:r>
            <a:r>
              <a:rPr lang="en-US" altLang="en-US" i="1" baseline="-25000" dirty="0">
                <a:latin typeface="Times New Roman" panose="02020603050405020304" pitchFamily="18" charset="0"/>
                <a:sym typeface="Symbol" pitchFamily="2" charset="2"/>
              </a:rPr>
              <a:t>j 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、方差</a:t>
            </a:r>
            <a:r>
              <a:rPr lang="en-US" altLang="en-US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itchFamily="2" charset="2"/>
              </a:rPr>
              <a:t></a:t>
            </a:r>
            <a:r>
              <a:rPr lang="en-US" altLang="en-US" i="1" baseline="-250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itchFamily="2" charset="2"/>
              </a:rPr>
              <a:t>j</a:t>
            </a:r>
            <a:r>
              <a:rPr lang="en-US" altLang="zh-CN" baseline="300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itchFamily="2" charset="2"/>
              </a:rPr>
              <a:t>2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，还有权重</a:t>
            </a:r>
            <a:r>
              <a:rPr lang="en-US" altLang="en-US" i="1" dirty="0">
                <a:sym typeface="Symbol" pitchFamily="2" charset="2"/>
              </a:rPr>
              <a:t></a:t>
            </a:r>
            <a:r>
              <a:rPr lang="en-US" altLang="en-US" i="1" baseline="-25000" dirty="0">
                <a:sym typeface="Symbol" pitchFamily="2" charset="2"/>
              </a:rPr>
              <a:t>j</a:t>
            </a:r>
            <a:endParaRPr lang="en-US" i="1" dirty="0"/>
          </a:p>
        </p:txBody>
      </p:sp>
      <p:sp>
        <p:nvSpPr>
          <p:cNvPr id="6" name="AutoShape 11">
            <a:extLst>
              <a:ext uri="{FF2B5EF4-FFF2-40B4-BE49-F238E27FC236}">
                <a16:creationId xmlns:a16="http://schemas.microsoft.com/office/drawing/2014/main" id="{A28774E6-D71E-B644-883A-54AE6B1F81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91105" y="2843237"/>
            <a:ext cx="457200" cy="228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9999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7" name="Line 4">
            <a:extLst>
              <a:ext uri="{FF2B5EF4-FFF2-40B4-BE49-F238E27FC236}">
                <a16:creationId xmlns:a16="http://schemas.microsoft.com/office/drawing/2014/main" id="{82939D05-E8DA-9A4B-94BC-8C9CED71AB75}"/>
              </a:ext>
            </a:extLst>
          </p:cNvPr>
          <p:cNvSpPr>
            <a:spLocks noChangeShapeType="1"/>
          </p:cNvSpPr>
          <p:nvPr/>
        </p:nvSpPr>
        <p:spPr bwMode="auto">
          <a:xfrm>
            <a:off x="1368398" y="3190009"/>
            <a:ext cx="0" cy="1143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" name="Line 5">
            <a:extLst>
              <a:ext uri="{FF2B5EF4-FFF2-40B4-BE49-F238E27FC236}">
                <a16:creationId xmlns:a16="http://schemas.microsoft.com/office/drawing/2014/main" id="{B4D19DF5-B3CB-A649-AC15-01AC2A4C61A5}"/>
              </a:ext>
            </a:extLst>
          </p:cNvPr>
          <p:cNvSpPr>
            <a:spLocks noChangeShapeType="1"/>
          </p:cNvSpPr>
          <p:nvPr/>
        </p:nvSpPr>
        <p:spPr bwMode="auto">
          <a:xfrm>
            <a:off x="3806798" y="3190009"/>
            <a:ext cx="0" cy="1143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" name="Line 6">
            <a:extLst>
              <a:ext uri="{FF2B5EF4-FFF2-40B4-BE49-F238E27FC236}">
                <a16:creationId xmlns:a16="http://schemas.microsoft.com/office/drawing/2014/main" id="{B0168DE8-640C-6B4E-9AE4-C628FE09B56C}"/>
              </a:ext>
            </a:extLst>
          </p:cNvPr>
          <p:cNvSpPr>
            <a:spLocks noChangeShapeType="1"/>
          </p:cNvSpPr>
          <p:nvPr/>
        </p:nvSpPr>
        <p:spPr bwMode="auto">
          <a:xfrm>
            <a:off x="6245198" y="3190009"/>
            <a:ext cx="0" cy="1143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" name="Line 7">
            <a:extLst>
              <a:ext uri="{FF2B5EF4-FFF2-40B4-BE49-F238E27FC236}">
                <a16:creationId xmlns:a16="http://schemas.microsoft.com/office/drawing/2014/main" id="{BD593717-7974-0344-B3C4-DEFFFD61C6E6}"/>
              </a:ext>
            </a:extLst>
          </p:cNvPr>
          <p:cNvSpPr>
            <a:spLocks noChangeShapeType="1"/>
          </p:cNvSpPr>
          <p:nvPr/>
        </p:nvSpPr>
        <p:spPr bwMode="auto">
          <a:xfrm>
            <a:off x="1368398" y="4333009"/>
            <a:ext cx="1447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" name="Line 8">
            <a:extLst>
              <a:ext uri="{FF2B5EF4-FFF2-40B4-BE49-F238E27FC236}">
                <a16:creationId xmlns:a16="http://schemas.microsoft.com/office/drawing/2014/main" id="{59BD2EE2-3F1E-254F-BF96-58F7A90E0A74}"/>
              </a:ext>
            </a:extLst>
          </p:cNvPr>
          <p:cNvSpPr>
            <a:spLocks noChangeShapeType="1"/>
          </p:cNvSpPr>
          <p:nvPr/>
        </p:nvSpPr>
        <p:spPr bwMode="auto">
          <a:xfrm>
            <a:off x="3806798" y="4333009"/>
            <a:ext cx="1447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" name="Line 9">
            <a:extLst>
              <a:ext uri="{FF2B5EF4-FFF2-40B4-BE49-F238E27FC236}">
                <a16:creationId xmlns:a16="http://schemas.microsoft.com/office/drawing/2014/main" id="{FC6535DF-0EF6-B340-9777-5E4B0872ABA8}"/>
              </a:ext>
            </a:extLst>
          </p:cNvPr>
          <p:cNvSpPr>
            <a:spLocks noChangeShapeType="1"/>
          </p:cNvSpPr>
          <p:nvPr/>
        </p:nvSpPr>
        <p:spPr bwMode="auto">
          <a:xfrm>
            <a:off x="6245198" y="4333009"/>
            <a:ext cx="1447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" name="Text Box 10">
            <a:extLst>
              <a:ext uri="{FF2B5EF4-FFF2-40B4-BE49-F238E27FC236}">
                <a16:creationId xmlns:a16="http://schemas.microsoft.com/office/drawing/2014/main" id="{0B6367A5-EC53-FA44-882F-B72BBFB7DB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28710" y="4435475"/>
            <a:ext cx="1227138" cy="64135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C00000"/>
            </a:solidFill>
          </a:ln>
          <a:extLst/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dirty="0"/>
              <a:t>N(</a:t>
            </a:r>
            <a:r>
              <a:rPr lang="en-US" altLang="en-US" dirty="0">
                <a:sym typeface="Symbol" pitchFamily="2" charset="2"/>
              </a:rPr>
              <a:t></a:t>
            </a:r>
            <a:r>
              <a:rPr lang="en-US" altLang="en-US" baseline="-25000" dirty="0">
                <a:sym typeface="Symbol" pitchFamily="2" charset="2"/>
              </a:rPr>
              <a:t>1</a:t>
            </a:r>
            <a:r>
              <a:rPr lang="en-US" altLang="en-US" dirty="0">
                <a:sym typeface="Symbol" pitchFamily="2" charset="2"/>
              </a:rPr>
              <a:t> , </a:t>
            </a:r>
            <a:r>
              <a:rPr lang="en-US" altLang="en-US" baseline="-25000" dirty="0">
                <a:sym typeface="Symbol" pitchFamily="2" charset="2"/>
              </a:rPr>
              <a:t>1</a:t>
            </a:r>
            <a:r>
              <a:rPr lang="en-US" altLang="en-US" dirty="0">
                <a:sym typeface="Symbol" pitchFamily="2" charset="2"/>
              </a:rPr>
              <a:t>)</a:t>
            </a:r>
          </a:p>
          <a:p>
            <a:pPr eaLnBrk="1" hangingPunct="1"/>
            <a:r>
              <a:rPr lang="en-US" altLang="en-US" dirty="0">
                <a:sym typeface="Symbol" pitchFamily="2" charset="2"/>
              </a:rPr>
              <a:t></a:t>
            </a:r>
            <a:r>
              <a:rPr lang="en-US" altLang="en-US" baseline="-25000" dirty="0">
                <a:sym typeface="Symbol" pitchFamily="2" charset="2"/>
              </a:rPr>
              <a:t>1</a:t>
            </a:r>
            <a:r>
              <a:rPr lang="en-US" altLang="en-US" dirty="0">
                <a:sym typeface="Symbol" pitchFamily="2" charset="2"/>
              </a:rPr>
              <a:t> = P(C</a:t>
            </a:r>
            <a:r>
              <a:rPr lang="en-US" altLang="en-US" baseline="-25000" dirty="0">
                <a:sym typeface="Symbol" pitchFamily="2" charset="2"/>
              </a:rPr>
              <a:t>1</a:t>
            </a:r>
            <a:r>
              <a:rPr lang="en-US" altLang="en-US" dirty="0">
                <a:sym typeface="Symbol" pitchFamily="2" charset="2"/>
              </a:rPr>
              <a:t>)</a:t>
            </a:r>
          </a:p>
        </p:txBody>
      </p:sp>
      <p:sp>
        <p:nvSpPr>
          <p:cNvPr id="14" name="Text Box 11">
            <a:extLst>
              <a:ext uri="{FF2B5EF4-FFF2-40B4-BE49-F238E27FC236}">
                <a16:creationId xmlns:a16="http://schemas.microsoft.com/office/drawing/2014/main" id="{23E8BB07-297E-7D46-B33E-89F0158C88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27435" y="4435475"/>
            <a:ext cx="1227138" cy="64135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C00000"/>
            </a:solidFill>
          </a:ln>
          <a:extLst/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dirty="0"/>
              <a:t>N(</a:t>
            </a:r>
            <a:r>
              <a:rPr lang="en-US" altLang="en-US" dirty="0">
                <a:sym typeface="Symbol" pitchFamily="2" charset="2"/>
              </a:rPr>
              <a:t></a:t>
            </a:r>
            <a:r>
              <a:rPr lang="en-US" altLang="en-US" baseline="-25000" dirty="0">
                <a:sym typeface="Symbol" pitchFamily="2" charset="2"/>
              </a:rPr>
              <a:t>2</a:t>
            </a:r>
            <a:r>
              <a:rPr lang="en-US" altLang="en-US" dirty="0">
                <a:sym typeface="Symbol" pitchFamily="2" charset="2"/>
              </a:rPr>
              <a:t> , </a:t>
            </a:r>
            <a:r>
              <a:rPr lang="en-US" altLang="en-US" baseline="-25000" dirty="0">
                <a:sym typeface="Symbol" pitchFamily="2" charset="2"/>
              </a:rPr>
              <a:t>2</a:t>
            </a:r>
            <a:r>
              <a:rPr lang="en-US" altLang="en-US" dirty="0">
                <a:sym typeface="Symbol" pitchFamily="2" charset="2"/>
              </a:rPr>
              <a:t>)</a:t>
            </a:r>
          </a:p>
          <a:p>
            <a:pPr eaLnBrk="1" hangingPunct="1"/>
            <a:r>
              <a:rPr lang="en-US" altLang="en-US" dirty="0">
                <a:sym typeface="Symbol" pitchFamily="2" charset="2"/>
              </a:rPr>
              <a:t></a:t>
            </a:r>
            <a:r>
              <a:rPr lang="en-US" altLang="en-US" baseline="-25000" dirty="0">
                <a:sym typeface="Symbol" pitchFamily="2" charset="2"/>
              </a:rPr>
              <a:t>2</a:t>
            </a:r>
            <a:r>
              <a:rPr lang="en-US" altLang="en-US" dirty="0">
                <a:sym typeface="Symbol" pitchFamily="2" charset="2"/>
              </a:rPr>
              <a:t> = P(C</a:t>
            </a:r>
            <a:r>
              <a:rPr lang="en-US" altLang="en-US" baseline="-25000" dirty="0">
                <a:sym typeface="Symbol" pitchFamily="2" charset="2"/>
              </a:rPr>
              <a:t>2</a:t>
            </a:r>
            <a:r>
              <a:rPr lang="en-US" altLang="en-US" dirty="0">
                <a:sym typeface="Symbol" pitchFamily="2" charset="2"/>
              </a:rPr>
              <a:t>)</a:t>
            </a:r>
            <a:endParaRPr lang="en-US" altLang="en-US" dirty="0"/>
          </a:p>
        </p:txBody>
      </p:sp>
      <p:sp>
        <p:nvSpPr>
          <p:cNvPr id="15" name="Text Box 12">
            <a:extLst>
              <a:ext uri="{FF2B5EF4-FFF2-40B4-BE49-F238E27FC236}">
                <a16:creationId xmlns:a16="http://schemas.microsoft.com/office/drawing/2014/main" id="{10926777-F382-B14E-95DC-5083920792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65835" y="4435475"/>
            <a:ext cx="1227138" cy="64135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C00000"/>
            </a:solidFill>
          </a:ln>
          <a:extLst/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N(</a:t>
            </a:r>
            <a:r>
              <a:rPr lang="en-US" altLang="en-US">
                <a:sym typeface="Symbol" pitchFamily="2" charset="2"/>
              </a:rPr>
              <a:t></a:t>
            </a:r>
            <a:r>
              <a:rPr lang="en-US" altLang="en-US" baseline="-25000">
                <a:sym typeface="Symbol" pitchFamily="2" charset="2"/>
              </a:rPr>
              <a:t>3</a:t>
            </a:r>
            <a:r>
              <a:rPr lang="en-US" altLang="en-US">
                <a:sym typeface="Symbol" pitchFamily="2" charset="2"/>
              </a:rPr>
              <a:t> , </a:t>
            </a:r>
            <a:r>
              <a:rPr lang="en-US" altLang="en-US" baseline="-25000">
                <a:sym typeface="Symbol" pitchFamily="2" charset="2"/>
              </a:rPr>
              <a:t>3</a:t>
            </a:r>
            <a:r>
              <a:rPr lang="en-US" altLang="en-US">
                <a:sym typeface="Symbol" pitchFamily="2" charset="2"/>
              </a:rPr>
              <a:t>)</a:t>
            </a:r>
          </a:p>
          <a:p>
            <a:pPr eaLnBrk="1" hangingPunct="1"/>
            <a:r>
              <a:rPr lang="en-US" altLang="en-US">
                <a:sym typeface="Symbol" pitchFamily="2" charset="2"/>
              </a:rPr>
              <a:t></a:t>
            </a:r>
            <a:r>
              <a:rPr lang="en-US" altLang="en-US" baseline="-25000">
                <a:sym typeface="Symbol" pitchFamily="2" charset="2"/>
              </a:rPr>
              <a:t>3</a:t>
            </a:r>
            <a:r>
              <a:rPr lang="en-US" altLang="en-US">
                <a:sym typeface="Symbol" pitchFamily="2" charset="2"/>
              </a:rPr>
              <a:t> = P(C</a:t>
            </a:r>
            <a:r>
              <a:rPr lang="en-US" altLang="en-US" baseline="-25000">
                <a:sym typeface="Symbol" pitchFamily="2" charset="2"/>
              </a:rPr>
              <a:t>3</a:t>
            </a:r>
            <a:r>
              <a:rPr lang="en-US" altLang="en-US">
                <a:sym typeface="Symbol" pitchFamily="2" charset="2"/>
              </a:rPr>
              <a:t>)</a:t>
            </a:r>
            <a:endParaRPr lang="en-US" altLang="en-US"/>
          </a:p>
        </p:txBody>
      </p:sp>
      <p:pic>
        <p:nvPicPr>
          <p:cNvPr id="16" name="Picture 13">
            <a:extLst>
              <a:ext uri="{FF2B5EF4-FFF2-40B4-BE49-F238E27FC236}">
                <a16:creationId xmlns:a16="http://schemas.microsoft.com/office/drawing/2014/main" id="{2781980A-519E-E942-96D4-6CD2DBE707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0798" y="3266209"/>
            <a:ext cx="1095375" cy="1000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14">
            <a:extLst>
              <a:ext uri="{FF2B5EF4-FFF2-40B4-BE49-F238E27FC236}">
                <a16:creationId xmlns:a16="http://schemas.microsoft.com/office/drawing/2014/main" id="{ED780B57-3EE1-0046-A014-DEEF6A6F2C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9198" y="3418609"/>
            <a:ext cx="1371600" cy="869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15">
            <a:extLst>
              <a:ext uri="{FF2B5EF4-FFF2-40B4-BE49-F238E27FC236}">
                <a16:creationId xmlns:a16="http://schemas.microsoft.com/office/drawing/2014/main" id="{12381562-D6AE-F24E-A278-3156A78E08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9998" y="3190009"/>
            <a:ext cx="942975" cy="107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02028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聚类：</a:t>
            </a:r>
            <a:r>
              <a:rPr lang="en-US" altLang="zh-CN" dirty="0"/>
              <a:t>k-means</a:t>
            </a:r>
            <a:r>
              <a:rPr lang="zh-CN" altLang="en-US" dirty="0"/>
              <a:t>、</a:t>
            </a:r>
            <a:r>
              <a:rPr lang="en-US" altLang="zh-CN" dirty="0"/>
              <a:t>GMM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kumimoji="1" lang="en-US" altLang="zh-CN" dirty="0"/>
                  <a:t>GMM</a:t>
                </a:r>
                <a:r>
                  <a:rPr kumimoji="1" lang="zh-CN" altLang="en-US" dirty="0"/>
                  <a:t>混合高斯分布模型</a:t>
                </a:r>
                <a:endParaRPr kumimoji="1" lang="en-US" altLang="zh-CN" dirty="0"/>
              </a:p>
              <a:p>
                <a:pPr lvl="1"/>
                <a:r>
                  <a:rPr lang="en-US" altLang="zh-CN" b="1" dirty="0">
                    <a:solidFill>
                      <a:srgbClr val="C00000"/>
                    </a:solidFill>
                  </a:rPr>
                  <a:t>Expectation</a:t>
                </a:r>
                <a:r>
                  <a:rPr lang="zh-CN" altLang="en-US" b="1" dirty="0">
                    <a:solidFill>
                      <a:srgbClr val="C00000"/>
                    </a:solidFill>
                  </a:rPr>
                  <a:t> </a:t>
                </a:r>
                <a:r>
                  <a:rPr lang="en-US" altLang="zh-CN" b="1" dirty="0">
                    <a:solidFill>
                      <a:srgbClr val="C00000"/>
                    </a:solidFill>
                  </a:rPr>
                  <a:t>Step</a:t>
                </a:r>
                <a:r>
                  <a:rPr lang="zh-CN" altLang="en-US" b="1" dirty="0">
                    <a:solidFill>
                      <a:srgbClr val="C00000"/>
                    </a:solidFill>
                  </a:rPr>
                  <a:t>：</a:t>
                </a:r>
                <a:r>
                  <a:rPr lang="zh-CN" altLang="en-US" dirty="0"/>
                  <a:t>针对每个数据点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/>
                  <a:t>和每个类簇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zh-CN" altLang="en-US" dirty="0"/>
                  <a:t>，计算条件概率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:pPr lvl="1"/>
                <a:r>
                  <a:rPr lang="zh-CN" altLang="en-US" dirty="0"/>
                  <a:t>计算方法：利用贝叶斯公式</a:t>
                </a:r>
                <a:endParaRPr lang="en-US" altLang="zh-CN" dirty="0"/>
              </a:p>
              <a:p>
                <a:endParaRPr kumimoji="1" lang="en-US" altLang="zh-CN" dirty="0"/>
              </a:p>
              <a:p>
                <a:endParaRPr kumimoji="1"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67" t="-7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6">
                <a:extLst>
                  <a:ext uri="{FF2B5EF4-FFF2-40B4-BE49-F238E27FC236}">
                    <a16:creationId xmlns:a16="http://schemas.microsoft.com/office/drawing/2014/main" id="{50C63D9F-2917-C340-BB35-692EE9A26D45}"/>
                  </a:ext>
                </a:extLst>
              </p:cNvPr>
              <p:cNvSpPr txBox="1"/>
              <p:nvPr/>
            </p:nvSpPr>
            <p:spPr>
              <a:xfrm>
                <a:off x="493540" y="2218271"/>
                <a:ext cx="4735079" cy="63966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/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6">
                <a:extLst>
                  <a:ext uri="{FF2B5EF4-FFF2-40B4-BE49-F238E27FC236}">
                    <a16:creationId xmlns:a16="http://schemas.microsoft.com/office/drawing/2014/main" id="{50C63D9F-2917-C340-BB35-692EE9A26D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540" y="2218271"/>
                <a:ext cx="4735079" cy="639662"/>
              </a:xfrm>
              <a:prstGeom prst="rect">
                <a:avLst/>
              </a:prstGeom>
              <a:blipFill>
                <a:blip r:embed="rId3"/>
                <a:stretch>
                  <a:fillRect b="-9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7">
                <a:extLst>
                  <a:ext uri="{FF2B5EF4-FFF2-40B4-BE49-F238E27FC236}">
                    <a16:creationId xmlns:a16="http://schemas.microsoft.com/office/drawing/2014/main" id="{92518087-89C1-5F4F-8DF8-823D53AA8B2E}"/>
                  </a:ext>
                </a:extLst>
              </p:cNvPr>
              <p:cNvSpPr/>
              <p:nvPr/>
            </p:nvSpPr>
            <p:spPr>
              <a:xfrm>
                <a:off x="493540" y="3056131"/>
                <a:ext cx="3763081" cy="67576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dirty="0"/>
                  <a:t>式中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i="1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</m:rad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  <m:func>
                      <m:funcPr>
                        <m:ctrlPr>
                          <a:rPr lang="zh-CN" alt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(−</m:t>
                        </m:r>
                        <m:f>
                          <m:f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x</m:t>
                                        </m:r>
                                      </m:e>
                                      <m:sub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sSubSup>
                              <m:sSubSup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den>
                        </m:f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7">
                <a:extLst>
                  <a:ext uri="{FF2B5EF4-FFF2-40B4-BE49-F238E27FC236}">
                    <a16:creationId xmlns:a16="http://schemas.microsoft.com/office/drawing/2014/main" id="{92518087-89C1-5F4F-8DF8-823D53AA8B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540" y="3056131"/>
                <a:ext cx="3763081" cy="675762"/>
              </a:xfrm>
              <a:prstGeom prst="rect">
                <a:avLst/>
              </a:prstGeom>
              <a:blipFill>
                <a:blip r:embed="rId4"/>
                <a:stretch>
                  <a:fillRect l="-145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9">
                <a:extLst>
                  <a:ext uri="{FF2B5EF4-FFF2-40B4-BE49-F238E27FC236}">
                    <a16:creationId xmlns:a16="http://schemas.microsoft.com/office/drawing/2014/main" id="{8A386945-0F10-F942-8DE0-DD6F6700585F}"/>
                  </a:ext>
                </a:extLst>
              </p:cNvPr>
              <p:cNvSpPr/>
              <p:nvPr/>
            </p:nvSpPr>
            <p:spPr>
              <a:xfrm>
                <a:off x="358895" y="4170561"/>
                <a:ext cx="3333157" cy="3956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就是当前类簇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b="1" dirty="0">
                    <a:solidFill>
                      <a:srgbClr val="C00000"/>
                    </a:solidFill>
                  </a:rPr>
                  <a:t>的</a:t>
                </a:r>
                <a:r>
                  <a:rPr lang="en-US" b="1" dirty="0">
                    <a:solidFill>
                      <a:srgbClr val="C00000"/>
                    </a:solidFill>
                  </a:rPr>
                  <a:t>权重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𝜶</m:t>
                        </m:r>
                      </m:e>
                      <m:sub>
                        <m:r>
                          <a:rPr lang="en-US" altLang="zh-CN" b="1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6" name="Rectangle 9">
                <a:extLst>
                  <a:ext uri="{FF2B5EF4-FFF2-40B4-BE49-F238E27FC236}">
                    <a16:creationId xmlns:a16="http://schemas.microsoft.com/office/drawing/2014/main" id="{8A386945-0F10-F942-8DE0-DD6F670058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895" y="4170561"/>
                <a:ext cx="3333157" cy="395621"/>
              </a:xfrm>
              <a:prstGeom prst="rect">
                <a:avLst/>
              </a:prstGeom>
              <a:blipFill>
                <a:blip r:embed="rId5"/>
                <a:stretch>
                  <a:fillRect t="-12308" b="-1692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4">
                <a:extLst>
                  <a:ext uri="{FF2B5EF4-FFF2-40B4-BE49-F238E27FC236}">
                    <a16:creationId xmlns:a16="http://schemas.microsoft.com/office/drawing/2014/main" id="{8F3B7D34-2EFE-9344-813F-F5C55FCA9448}"/>
                  </a:ext>
                </a:extLst>
              </p:cNvPr>
              <p:cNvSpPr/>
              <p:nvPr/>
            </p:nvSpPr>
            <p:spPr>
              <a:xfrm>
                <a:off x="3758044" y="4052347"/>
                <a:ext cx="2022765" cy="875624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rgbClr val="C00000"/>
                </a:solidFill>
              </a:ln>
            </p:spPr>
            <p:txBody>
              <a:bodyPr wrap="square">
                <a:spAutoFit/>
              </a:bodyPr>
              <a:lstStyle/>
              <a:p>
                <a:pPr algn="just"/>
                <a14:m>
                  <m:oMath xmlns:m="http://schemas.openxmlformats.org/officeDocument/2006/math">
                    <m:r>
                      <a:rPr lang="en-US" altLang="zh-CN" sz="12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CN" sz="12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1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sz="1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CN" sz="1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altLang="zh-CN" sz="12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1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altLang="zh-CN" sz="1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1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1200" b="1" dirty="0">
                    <a:solidFill>
                      <a:srgbClr val="C00000"/>
                    </a:solidFill>
                    <a:latin typeface="Helvetica Neue" charset="0"/>
                  </a:rPr>
                  <a:t>的含义是什么？</a:t>
                </a:r>
                <a:endParaRPr lang="en-US" altLang="zh-CN" sz="1200" b="1" dirty="0">
                  <a:solidFill>
                    <a:srgbClr val="C00000"/>
                  </a:solidFill>
                  <a:latin typeface="Helvetica Neue" charset="0"/>
                </a:endParaRPr>
              </a:p>
              <a:p>
                <a:pPr marL="342900" indent="-342900" algn="just">
                  <a:buAutoNum type="alphaUcPeriod"/>
                </a:pPr>
                <a:r>
                  <a:rPr lang="zh-CN" altLang="en-US" sz="1200" b="1" dirty="0">
                    <a:solidFill>
                      <a:srgbClr val="C00000"/>
                    </a:solidFill>
                    <a:latin typeface="Helvetica Neue" charset="0"/>
                  </a:rPr>
                  <a:t>类簇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sz="1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zh-CN" altLang="en-US" sz="1200" b="1" dirty="0">
                    <a:solidFill>
                      <a:srgbClr val="C00000"/>
                    </a:solidFill>
                    <a:latin typeface="Helvetica Neue" charset="0"/>
                  </a:rPr>
                  <a:t>中采到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2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1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altLang="zh-CN" sz="1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1200" b="1" dirty="0">
                    <a:solidFill>
                      <a:srgbClr val="C00000"/>
                    </a:solidFill>
                    <a:latin typeface="Helvetica Neue" charset="0"/>
                  </a:rPr>
                  <a:t>的概率</a:t>
                </a:r>
                <a:endParaRPr lang="en-US" altLang="zh-CN" sz="1200" b="1" dirty="0">
                  <a:solidFill>
                    <a:srgbClr val="C00000"/>
                  </a:solidFill>
                  <a:latin typeface="Helvetica Neue" charset="0"/>
                </a:endParaRPr>
              </a:p>
              <a:p>
                <a:pPr marL="342900" indent="-342900" algn="just">
                  <a:buAutoNum type="alphaUcPeriod"/>
                </a:pPr>
                <a:r>
                  <a:rPr lang="zh-CN" altLang="en-US" sz="1200" b="1" dirty="0">
                    <a:solidFill>
                      <a:srgbClr val="C00000"/>
                    </a:solidFill>
                    <a:latin typeface="Helvetica Neue" charset="0"/>
                  </a:rPr>
                  <a:t>给定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2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1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altLang="zh-CN" sz="1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1200" b="1" dirty="0">
                    <a:solidFill>
                      <a:srgbClr val="C00000"/>
                    </a:solidFill>
                    <a:latin typeface="Helvetica Neue" charset="0"/>
                  </a:rPr>
                  <a:t>判断它属于类簇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sz="1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zh-CN" altLang="en-US" sz="1200" b="1" dirty="0">
                    <a:solidFill>
                      <a:srgbClr val="C00000"/>
                    </a:solidFill>
                    <a:latin typeface="Helvetica Neue" charset="0"/>
                  </a:rPr>
                  <a:t>的概率</a:t>
                </a:r>
              </a:p>
            </p:txBody>
          </p:sp>
        </mc:Choice>
        <mc:Fallback xmlns="">
          <p:sp>
            <p:nvSpPr>
              <p:cNvPr id="7" name="Rectangle 4">
                <a:extLst>
                  <a:ext uri="{FF2B5EF4-FFF2-40B4-BE49-F238E27FC236}">
                    <a16:creationId xmlns:a16="http://schemas.microsoft.com/office/drawing/2014/main" id="{8F3B7D34-2EFE-9344-813F-F5C55FCA94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8044" y="4052347"/>
                <a:ext cx="2022765" cy="875624"/>
              </a:xfrm>
              <a:prstGeom prst="rect">
                <a:avLst/>
              </a:prstGeom>
              <a:blipFill>
                <a:blip r:embed="rId6"/>
                <a:stretch>
                  <a:fillRect t="-690" b="-2069"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5">
            <a:extLst>
              <a:ext uri="{FF2B5EF4-FFF2-40B4-BE49-F238E27FC236}">
                <a16:creationId xmlns:a16="http://schemas.microsoft.com/office/drawing/2014/main" id="{0E40C0F5-E295-B745-9EE2-F9B8B9A9D0AF}"/>
              </a:ext>
            </a:extLst>
          </p:cNvPr>
          <p:cNvSpPr/>
          <p:nvPr/>
        </p:nvSpPr>
        <p:spPr>
          <a:xfrm>
            <a:off x="4843084" y="3529127"/>
            <a:ext cx="64312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000000"/>
                </a:solidFill>
                <a:latin typeface="Helvetica Neue" charset="0"/>
              </a:rPr>
              <a:t>🔔</a:t>
            </a:r>
            <a:r>
              <a:rPr lang="zh-CN" altLang="en-US" sz="2800" dirty="0">
                <a:solidFill>
                  <a:srgbClr val="000000"/>
                </a:solidFill>
                <a:latin typeface="Helvetica Neue" charset="0"/>
              </a:rPr>
              <a:t> </a:t>
            </a: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表格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01028871"/>
                  </p:ext>
                </p:extLst>
              </p:nvPr>
            </p:nvGraphicFramePr>
            <p:xfrm>
              <a:off x="5905684" y="1943611"/>
              <a:ext cx="2847108" cy="277228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49036">
                      <a:extLst>
                        <a:ext uri="{9D8B030D-6E8A-4147-A177-3AD203B41FA5}">
                          <a16:colId xmlns:a16="http://schemas.microsoft.com/office/drawing/2014/main" val="3133420877"/>
                        </a:ext>
                      </a:extLst>
                    </a:gridCol>
                    <a:gridCol w="949036">
                      <a:extLst>
                        <a:ext uri="{9D8B030D-6E8A-4147-A177-3AD203B41FA5}">
                          <a16:colId xmlns:a16="http://schemas.microsoft.com/office/drawing/2014/main" val="3496567883"/>
                        </a:ext>
                      </a:extLst>
                    </a:gridCol>
                    <a:gridCol w="949036">
                      <a:extLst>
                        <a:ext uri="{9D8B030D-6E8A-4147-A177-3AD203B41FA5}">
                          <a16:colId xmlns:a16="http://schemas.microsoft.com/office/drawing/2014/main" val="193564836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C1</a:t>
                          </a:r>
                          <a:r>
                            <a:rPr lang="zh-CN" altLang="en-US" dirty="0"/>
                            <a:t>男</a:t>
                          </a:r>
                          <a:endParaRPr lang="en-US" altLang="zh-CN" dirty="0"/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𝜶</m:t>
                                    </m:r>
                                  </m:e>
                                  <m:sub>
                                    <m:r>
                                      <a:rPr lang="en-US" altLang="zh-CN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altLang="zh-CN" dirty="0"/>
                        </a:p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zh-CN" altLang="en-US" dirty="0"/>
                            <a:t>，</a:t>
                          </a:r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oMath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C2</a:t>
                          </a:r>
                          <a:r>
                            <a:rPr lang="zh-CN" altLang="en-US" dirty="0"/>
                            <a:t>女</a:t>
                          </a:r>
                          <a:endParaRPr lang="en-US" altLang="zh-CN" dirty="0"/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𝜶</m:t>
                                    </m:r>
                                  </m:e>
                                  <m:sub>
                                    <m:r>
                                      <a:rPr lang="en-US" altLang="zh-CN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altLang="zh-CN" dirty="0"/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m:rPr>
                                    <m:nor/>
                                  </m:rPr>
                                  <a:rPr lang="zh-CN" altLang="en-US" dirty="0" smtClean="0"/>
                                  <m:t>，</m:t>
                                </m:r>
                                <m:sSubSup>
                                  <m:sSubSup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519130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X1(174)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0.9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0.1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3381442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X2(173)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0.8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0.2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2201666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X3(168)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0.4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0.6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612854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X4(167)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0.2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0.8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2389588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X5(166)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0.1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0.9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6227352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表格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01028871"/>
                  </p:ext>
                </p:extLst>
              </p:nvPr>
            </p:nvGraphicFramePr>
            <p:xfrm>
              <a:off x="5905684" y="1943611"/>
              <a:ext cx="2847108" cy="277228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49036">
                      <a:extLst>
                        <a:ext uri="{9D8B030D-6E8A-4147-A177-3AD203B41FA5}">
                          <a16:colId xmlns:a16="http://schemas.microsoft.com/office/drawing/2014/main" val="3133420877"/>
                        </a:ext>
                      </a:extLst>
                    </a:gridCol>
                    <a:gridCol w="949036">
                      <a:extLst>
                        <a:ext uri="{9D8B030D-6E8A-4147-A177-3AD203B41FA5}">
                          <a16:colId xmlns:a16="http://schemas.microsoft.com/office/drawing/2014/main" val="3496567883"/>
                        </a:ext>
                      </a:extLst>
                    </a:gridCol>
                    <a:gridCol w="949036">
                      <a:extLst>
                        <a:ext uri="{9D8B030D-6E8A-4147-A177-3AD203B41FA5}">
                          <a16:colId xmlns:a16="http://schemas.microsoft.com/office/drawing/2014/main" val="1935648361"/>
                        </a:ext>
                      </a:extLst>
                    </a:gridCol>
                  </a:tblGrid>
                  <a:tr h="918083">
                    <a:tc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7"/>
                          <a:stretch>
                            <a:fillRect l="-100641" t="-5298" r="-102564" b="-2119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7"/>
                          <a:stretch>
                            <a:fillRect l="-200641" t="-5298" r="-2564" b="-21192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519130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X1(174)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0.9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0.1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3381442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X2(173)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0.8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0.2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2201666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X3(168)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0.4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0.6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612854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X4(167)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0.2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0.8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2389588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X5(166)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0.1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0.9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6227352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0" name="圆角矩形 9"/>
          <p:cNvSpPr/>
          <p:nvPr/>
        </p:nvSpPr>
        <p:spPr>
          <a:xfrm>
            <a:off x="6698672" y="1943611"/>
            <a:ext cx="2119745" cy="872325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圆角矩形 11"/>
          <p:cNvSpPr/>
          <p:nvPr/>
        </p:nvSpPr>
        <p:spPr>
          <a:xfrm>
            <a:off x="6816436" y="2857933"/>
            <a:ext cx="1808019" cy="1854278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任意多边形 12"/>
          <p:cNvSpPr/>
          <p:nvPr/>
        </p:nvSpPr>
        <p:spPr>
          <a:xfrm>
            <a:off x="8655627" y="2341418"/>
            <a:ext cx="366526" cy="1614055"/>
          </a:xfrm>
          <a:custGeom>
            <a:avLst/>
            <a:gdLst>
              <a:gd name="connsiteX0" fmla="*/ 183573 w 366526"/>
              <a:gd name="connsiteY0" fmla="*/ 0 h 1614055"/>
              <a:gd name="connsiteX1" fmla="*/ 342900 w 366526"/>
              <a:gd name="connsiteY1" fmla="*/ 301337 h 1614055"/>
              <a:gd name="connsiteX2" fmla="*/ 329046 w 366526"/>
              <a:gd name="connsiteY2" fmla="*/ 1378527 h 1614055"/>
              <a:gd name="connsiteX3" fmla="*/ 0 w 366526"/>
              <a:gd name="connsiteY3" fmla="*/ 1614055 h 1614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6526" h="1614055">
                <a:moveTo>
                  <a:pt x="183573" y="0"/>
                </a:moveTo>
                <a:cubicBezTo>
                  <a:pt x="251114" y="35791"/>
                  <a:pt x="318655" y="71583"/>
                  <a:pt x="342900" y="301337"/>
                </a:cubicBezTo>
                <a:cubicBezTo>
                  <a:pt x="367145" y="531091"/>
                  <a:pt x="386196" y="1159741"/>
                  <a:pt x="329046" y="1378527"/>
                </a:cubicBezTo>
                <a:cubicBezTo>
                  <a:pt x="271896" y="1597313"/>
                  <a:pt x="135948" y="1605684"/>
                  <a:pt x="0" y="1614055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225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聚类：</a:t>
            </a:r>
            <a:r>
              <a:rPr lang="en-US" altLang="zh-CN" dirty="0"/>
              <a:t>k-means</a:t>
            </a:r>
            <a:r>
              <a:rPr lang="zh-CN" altLang="en-US" dirty="0"/>
              <a:t>、</a:t>
            </a:r>
            <a:r>
              <a:rPr lang="en-US" altLang="zh-CN" dirty="0"/>
              <a:t>GMM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聚类应用举例 </a:t>
            </a:r>
            <a:r>
              <a:rPr lang="mr-IN" altLang="zh-CN" dirty="0"/>
              <a:t>–</a:t>
            </a:r>
            <a:r>
              <a:rPr lang="zh-CN" altLang="en-US" dirty="0"/>
              <a:t> 营销中的客户细分</a:t>
            </a:r>
            <a:endParaRPr lang="en-US" altLang="zh-CN" dirty="0"/>
          </a:p>
          <a:p>
            <a:pPr lvl="1"/>
            <a:r>
              <a:rPr lang="zh-CN" altLang="en-US" dirty="0"/>
              <a:t>考虑某超市收集了客户数据，如何对客户进行细分？</a:t>
            </a:r>
            <a:endParaRPr lang="en-US" altLang="zh-CN" dirty="0"/>
          </a:p>
          <a:p>
            <a:endParaRPr kumimoji="1" lang="en-US" altLang="zh-CN" dirty="0"/>
          </a:p>
        </p:txBody>
      </p:sp>
      <p:pic>
        <p:nvPicPr>
          <p:cNvPr id="6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202" y="1697255"/>
            <a:ext cx="3815298" cy="2941224"/>
          </a:xfrm>
          <a:prstGeom prst="rect">
            <a:avLst/>
          </a:prstGeom>
        </p:spPr>
      </p:pic>
      <p:pic>
        <p:nvPicPr>
          <p:cNvPr id="7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7936" y="2175709"/>
            <a:ext cx="3734766" cy="1984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430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聚类：</a:t>
            </a:r>
            <a:r>
              <a:rPr lang="en-US" altLang="zh-CN" dirty="0"/>
              <a:t>k-means</a:t>
            </a:r>
            <a:r>
              <a:rPr lang="zh-CN" altLang="en-US" dirty="0"/>
              <a:t>、</a:t>
            </a:r>
            <a:r>
              <a:rPr lang="en-US" altLang="zh-CN" dirty="0"/>
              <a:t>GMM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kumimoji="1" lang="en-US" altLang="zh-CN" dirty="0"/>
                  <a:t>GMM</a:t>
                </a:r>
                <a:r>
                  <a:rPr kumimoji="1" lang="zh-CN" altLang="en-US" dirty="0"/>
                  <a:t>混合高斯分布模型</a:t>
                </a:r>
                <a:endParaRPr kumimoji="1" lang="en-US" altLang="zh-CN" dirty="0"/>
              </a:p>
              <a:p>
                <a:r>
                  <a:rPr lang="en-US" altLang="zh-CN" b="1" dirty="0">
                    <a:solidFill>
                      <a:srgbClr val="C00000"/>
                    </a:solidFill>
                  </a:rPr>
                  <a:t>Expectation</a:t>
                </a:r>
                <a:r>
                  <a:rPr lang="zh-CN" altLang="en-US" b="1" dirty="0">
                    <a:solidFill>
                      <a:srgbClr val="C00000"/>
                    </a:solidFill>
                  </a:rPr>
                  <a:t> </a:t>
                </a:r>
                <a:r>
                  <a:rPr lang="en-US" altLang="zh-CN" b="1" dirty="0">
                    <a:solidFill>
                      <a:srgbClr val="C00000"/>
                    </a:solidFill>
                  </a:rPr>
                  <a:t>Step</a:t>
                </a:r>
                <a:r>
                  <a:rPr lang="zh-CN" altLang="en-US" b="1" dirty="0">
                    <a:solidFill>
                      <a:srgbClr val="C00000"/>
                    </a:solidFill>
                  </a:rPr>
                  <a:t>：</a:t>
                </a:r>
                <a:r>
                  <a:rPr lang="zh-CN" altLang="en-US" dirty="0"/>
                  <a:t>针对每个数据点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/>
                  <a:t>和每个类簇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zh-CN" altLang="en-US" dirty="0"/>
                  <a:t>，计算条件概率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:r>
                  <a:rPr lang="zh-CN" altLang="en-US" dirty="0"/>
                  <a:t>计算方法：贝叶斯公式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67" t="-774" r="-3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10">
                <a:extLst>
                  <a:ext uri="{FF2B5EF4-FFF2-40B4-BE49-F238E27FC236}">
                    <a16:creationId xmlns:a16="http://schemas.microsoft.com/office/drawing/2014/main" id="{0CCF44D0-4CB3-BB49-9260-3DA350695C31}"/>
                  </a:ext>
                </a:extLst>
              </p:cNvPr>
              <p:cNvSpPr/>
              <p:nvPr/>
            </p:nvSpPr>
            <p:spPr>
              <a:xfrm>
                <a:off x="5243458" y="2058399"/>
                <a:ext cx="3726928" cy="134325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1600" b="1" dirty="0">
                    <a:solidFill>
                      <a:srgbClr val="C00000"/>
                    </a:solidFill>
                    <a:latin typeface="Helvetica Neue" charset="0"/>
                  </a:rPr>
                  <a:t>当前</a:t>
                </a:r>
                <a:r>
                  <a:rPr lang="en-US" altLang="zh-CN" sz="1600" b="1" dirty="0">
                    <a:solidFill>
                      <a:srgbClr val="C00000"/>
                    </a:solidFill>
                    <a:latin typeface="Helvetica Neue" charset="0"/>
                  </a:rPr>
                  <a:t>EM</a:t>
                </a:r>
                <a:r>
                  <a:rPr lang="zh-CN" altLang="en-US" sz="1600" b="1" dirty="0">
                    <a:solidFill>
                      <a:srgbClr val="C00000"/>
                    </a:solidFill>
                    <a:latin typeface="Helvetica Neue" charset="0"/>
                  </a:rPr>
                  <a:t>步骤中，男生和女生的身高分别服从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zh-CN" sz="16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(175,10)</m:t>
                    </m:r>
                  </m:oMath>
                </a14:m>
                <a:r>
                  <a:rPr lang="zh-CN" altLang="en-US" sz="1600" b="1" dirty="0">
                    <a:solidFill>
                      <a:srgbClr val="C00000"/>
                    </a:solidFill>
                    <a:latin typeface="Helvetica Neue" charset="0"/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sz="1600" b="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zh-CN" sz="1600" b="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(165,10)</m:t>
                    </m:r>
                  </m:oMath>
                </a14:m>
                <a:r>
                  <a:rPr lang="zh-CN" altLang="en-US" sz="1600" b="1" dirty="0">
                    <a:solidFill>
                      <a:srgbClr val="C00000"/>
                    </a:solidFill>
                    <a:latin typeface="Helvetica Neue" charset="0"/>
                  </a:rPr>
                  <a:t>，且权重分别为</a:t>
                </a:r>
                <a14:m>
                  <m:oMath xmlns:m="http://schemas.openxmlformats.org/officeDocument/2006/math">
                    <m:r>
                      <a:rPr lang="en-US" altLang="zh-CN" sz="16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altLang="zh-CN" sz="16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zh-CN" sz="16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𝟔𝟕</m:t>
                    </m:r>
                  </m:oMath>
                </a14:m>
                <a:r>
                  <a:rPr lang="zh-CN" altLang="en-US" sz="1600" b="1" dirty="0">
                    <a:solidFill>
                      <a:srgbClr val="C00000"/>
                    </a:solidFill>
                    <a:latin typeface="Helvetica Neue" charset="0"/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sz="16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altLang="zh-CN" sz="16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zh-CN" sz="16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𝟑𝟑</m:t>
                    </m:r>
                  </m:oMath>
                </a14:m>
                <a:r>
                  <a:rPr lang="zh-CN" altLang="en-US" sz="1600" b="1" dirty="0">
                    <a:solidFill>
                      <a:srgbClr val="C00000"/>
                    </a:solidFill>
                    <a:latin typeface="Helvetica Neue" charset="0"/>
                  </a:rPr>
                  <a:t>，请计算</a:t>
                </a:r>
                <a14:m>
                  <m:oMath xmlns:m="http://schemas.openxmlformats.org/officeDocument/2006/math">
                    <m:r>
                      <a:rPr lang="en-US" altLang="zh-CN" sz="1600" b="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CN" sz="1600" b="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1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sz="16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CN" sz="1600" b="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zh-CN" sz="16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zh-CN" sz="16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70</m:t>
                    </m:r>
                    <m:r>
                      <a:rPr lang="en-US" altLang="zh-CN" sz="1600" b="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1600" dirty="0">
                    <a:solidFill>
                      <a:srgbClr val="C00000"/>
                    </a:solidFill>
                    <a:latin typeface="Helvetica Neue" charset="0"/>
                  </a:rPr>
                  <a:t> </a:t>
                </a:r>
                <a:endParaRPr lang="en-US" altLang="zh-CN" sz="1600" dirty="0">
                  <a:solidFill>
                    <a:srgbClr val="C00000"/>
                  </a:solidFill>
                  <a:latin typeface="Helvetica Neue" charset="0"/>
                </a:endParaRPr>
              </a:p>
              <a:p>
                <a:pPr marL="342900" indent="-342900">
                  <a:buAutoNum type="alphaUcPeriod"/>
                </a:pPr>
                <a:r>
                  <a:rPr lang="en-US" altLang="zh-CN" sz="1600" b="1" dirty="0">
                    <a:solidFill>
                      <a:srgbClr val="C00000"/>
                    </a:solidFill>
                    <a:latin typeface="Helvetica Neue" charset="0"/>
                  </a:rPr>
                  <a:t>0.5,</a:t>
                </a:r>
                <a:r>
                  <a:rPr lang="zh-CN" altLang="en-US" sz="1600" b="1" dirty="0">
                    <a:solidFill>
                      <a:srgbClr val="C00000"/>
                    </a:solidFill>
                    <a:latin typeface="Helvetica Neue" charset="0"/>
                  </a:rPr>
                  <a:t> </a:t>
                </a:r>
                <a:r>
                  <a:rPr lang="en-US" altLang="zh-CN" sz="1600" b="1" dirty="0">
                    <a:solidFill>
                      <a:srgbClr val="C00000"/>
                    </a:solidFill>
                    <a:latin typeface="Helvetica Neue" charset="0"/>
                  </a:rPr>
                  <a:t>0.5</a:t>
                </a:r>
              </a:p>
              <a:p>
                <a:pPr marL="342900" indent="-342900">
                  <a:buAutoNum type="alphaUcPeriod"/>
                </a:pPr>
                <a:r>
                  <a:rPr lang="en-US" altLang="zh-CN" sz="1600" b="1" dirty="0">
                    <a:solidFill>
                      <a:srgbClr val="C00000"/>
                    </a:solidFill>
                    <a:latin typeface="Helvetica Neue" charset="0"/>
                  </a:rPr>
                  <a:t>0.67,</a:t>
                </a:r>
                <a:r>
                  <a:rPr lang="zh-CN" altLang="en-US" sz="1600" b="1" dirty="0">
                    <a:solidFill>
                      <a:srgbClr val="C00000"/>
                    </a:solidFill>
                    <a:latin typeface="Helvetica Neue" charset="0"/>
                  </a:rPr>
                  <a:t> </a:t>
                </a:r>
                <a:r>
                  <a:rPr lang="en-US" altLang="zh-CN" sz="1600" b="1" dirty="0">
                    <a:solidFill>
                      <a:srgbClr val="C00000"/>
                    </a:solidFill>
                    <a:latin typeface="Helvetica Neue" charset="0"/>
                  </a:rPr>
                  <a:t>0.33</a:t>
                </a:r>
                <a:endParaRPr lang="zh-CN" altLang="en-US" sz="1600" b="1" dirty="0">
                  <a:solidFill>
                    <a:srgbClr val="C00000"/>
                  </a:solidFill>
                  <a:latin typeface="Helvetica Neue" charset="0"/>
                </a:endParaRPr>
              </a:p>
            </p:txBody>
          </p:sp>
        </mc:Choice>
        <mc:Fallback xmlns="">
          <p:sp>
            <p:nvSpPr>
              <p:cNvPr id="4" name="Rectangle 10">
                <a:extLst>
                  <a:ext uri="{FF2B5EF4-FFF2-40B4-BE49-F238E27FC236}">
                    <a16:creationId xmlns:a16="http://schemas.microsoft.com/office/drawing/2014/main" id="{0CCF44D0-4CB3-BB49-9260-3DA350695C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3458" y="2058399"/>
                <a:ext cx="3726928" cy="1343253"/>
              </a:xfrm>
              <a:prstGeom prst="rect">
                <a:avLst/>
              </a:prstGeom>
              <a:blipFill>
                <a:blip r:embed="rId3"/>
                <a:stretch>
                  <a:fillRect l="-817" t="-1818" b="-54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11">
            <a:extLst>
              <a:ext uri="{FF2B5EF4-FFF2-40B4-BE49-F238E27FC236}">
                <a16:creationId xmlns:a16="http://schemas.microsoft.com/office/drawing/2014/main" id="{93E8A1D7-FCBF-424F-9A8B-916BB5A8870F}"/>
              </a:ext>
            </a:extLst>
          </p:cNvPr>
          <p:cNvSpPr/>
          <p:nvPr/>
        </p:nvSpPr>
        <p:spPr>
          <a:xfrm>
            <a:off x="6951855" y="1535179"/>
            <a:ext cx="64312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000000"/>
                </a:solidFill>
                <a:latin typeface="Helvetica Neue" charset="0"/>
              </a:rPr>
              <a:t>🔔</a:t>
            </a:r>
            <a:r>
              <a:rPr lang="zh-CN" altLang="en-US" sz="2800" dirty="0">
                <a:solidFill>
                  <a:srgbClr val="000000"/>
                </a:solidFill>
                <a:latin typeface="Helvetica Neue" charset="0"/>
              </a:rPr>
              <a:t> </a:t>
            </a: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6">
                <a:extLst>
                  <a:ext uri="{FF2B5EF4-FFF2-40B4-BE49-F238E27FC236}">
                    <a16:creationId xmlns:a16="http://schemas.microsoft.com/office/drawing/2014/main" id="{50C63D9F-2917-C340-BB35-692EE9A26D45}"/>
                  </a:ext>
                </a:extLst>
              </p:cNvPr>
              <p:cNvSpPr txBox="1"/>
              <p:nvPr/>
            </p:nvSpPr>
            <p:spPr>
              <a:xfrm>
                <a:off x="280790" y="2307781"/>
                <a:ext cx="4735079" cy="63966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/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6">
                <a:extLst>
                  <a:ext uri="{FF2B5EF4-FFF2-40B4-BE49-F238E27FC236}">
                    <a16:creationId xmlns:a16="http://schemas.microsoft.com/office/drawing/2014/main" id="{50C63D9F-2917-C340-BB35-692EE9A26D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790" y="2307781"/>
                <a:ext cx="4735079" cy="63966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7">
                <a:extLst>
                  <a:ext uri="{FF2B5EF4-FFF2-40B4-BE49-F238E27FC236}">
                    <a16:creationId xmlns:a16="http://schemas.microsoft.com/office/drawing/2014/main" id="{92518087-89C1-5F4F-8DF8-823D53AA8B2E}"/>
                  </a:ext>
                </a:extLst>
              </p:cNvPr>
              <p:cNvSpPr/>
              <p:nvPr/>
            </p:nvSpPr>
            <p:spPr>
              <a:xfrm>
                <a:off x="280790" y="3114328"/>
                <a:ext cx="3763081" cy="67576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dirty="0"/>
                  <a:t>式中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i="1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</m:rad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  <m:func>
                      <m:funcPr>
                        <m:ctrlPr>
                          <a:rPr lang="zh-CN" alt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(−</m:t>
                        </m:r>
                        <m:f>
                          <m:f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x</m:t>
                                        </m:r>
                                      </m:e>
                                      <m:sub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sSubSup>
                              <m:sSubSup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den>
                        </m:f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7">
                <a:extLst>
                  <a:ext uri="{FF2B5EF4-FFF2-40B4-BE49-F238E27FC236}">
                    <a16:creationId xmlns:a16="http://schemas.microsoft.com/office/drawing/2014/main" id="{92518087-89C1-5F4F-8DF8-823D53AA8B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790" y="3114328"/>
                <a:ext cx="3763081" cy="675762"/>
              </a:xfrm>
              <a:prstGeom prst="rect">
                <a:avLst/>
              </a:prstGeom>
              <a:blipFill>
                <a:blip r:embed="rId5"/>
                <a:stretch>
                  <a:fillRect l="-12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9">
                <a:extLst>
                  <a:ext uri="{FF2B5EF4-FFF2-40B4-BE49-F238E27FC236}">
                    <a16:creationId xmlns:a16="http://schemas.microsoft.com/office/drawing/2014/main" id="{8A386945-0F10-F942-8DE0-DD6F6700585F}"/>
                  </a:ext>
                </a:extLst>
              </p:cNvPr>
              <p:cNvSpPr/>
              <p:nvPr/>
            </p:nvSpPr>
            <p:spPr>
              <a:xfrm>
                <a:off x="280790" y="3988881"/>
                <a:ext cx="3102324" cy="3956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就是当前类簇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1" dirty="0">
                    <a:solidFill>
                      <a:srgbClr val="C00000"/>
                    </a:solidFill>
                  </a:rPr>
                  <a:t>权重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𝜶</m:t>
                        </m:r>
                      </m:e>
                      <m:sub>
                        <m:r>
                          <a:rPr lang="en-US" altLang="zh-CN" b="1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8" name="Rectangle 9">
                <a:extLst>
                  <a:ext uri="{FF2B5EF4-FFF2-40B4-BE49-F238E27FC236}">
                    <a16:creationId xmlns:a16="http://schemas.microsoft.com/office/drawing/2014/main" id="{8A386945-0F10-F942-8DE0-DD6F670058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790" y="3988881"/>
                <a:ext cx="3102324" cy="395621"/>
              </a:xfrm>
              <a:prstGeom prst="rect">
                <a:avLst/>
              </a:prstGeom>
              <a:blipFill>
                <a:blip r:embed="rId6"/>
                <a:stretch>
                  <a:fillRect t="-7692" b="-1692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EA8C8DE2-6273-48EC-BFA6-94241235B6A1}"/>
                  </a:ext>
                </a:extLst>
              </p:cNvPr>
              <p:cNvSpPr txBox="1"/>
              <p:nvPr/>
            </p:nvSpPr>
            <p:spPr>
              <a:xfrm>
                <a:off x="5067300" y="3411948"/>
                <a:ext cx="3847089" cy="165532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140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400" b="1" i="1">
                            <a:latin typeface="Cambria Math" panose="02040503050406030204" pitchFamily="18" charset="0"/>
                          </a:rPr>
                          <m:t>170</m:t>
                        </m:r>
                      </m:e>
                      <m:e>
                        <m:r>
                          <a:rPr lang="zh-CN" altLang="en-US" sz="1400" b="1" i="1">
                            <a:latin typeface="Cambria Math" panose="02040503050406030204" pitchFamily="18" charset="0"/>
                          </a:rPr>
                          <m:t>男</m:t>
                        </m:r>
                      </m:e>
                    </m:d>
                  </m:oMath>
                </a14:m>
                <a:r>
                  <a:rPr lang="en-US" altLang="zh-CN" sz="1400" i="1" dirty="0">
                    <a:latin typeface="Cambria Math" panose="02040503050406030204" pitchFamily="18" charset="0"/>
                  </a:rPr>
                  <a:t>=0.035207</a:t>
                </a:r>
              </a:p>
              <a:p>
                <a14:m>
                  <m:oMath xmlns:m="http://schemas.openxmlformats.org/officeDocument/2006/math">
                    <m:r>
                      <a:rPr lang="en-US" altLang="zh-CN" sz="14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400" b="1" i="1">
                            <a:latin typeface="Cambria Math" panose="02040503050406030204" pitchFamily="18" charset="0"/>
                          </a:rPr>
                          <m:t>170</m:t>
                        </m:r>
                      </m:e>
                      <m:e>
                        <m:r>
                          <a:rPr lang="zh-CN" altLang="en-US" sz="1400" b="1" i="1">
                            <a:latin typeface="Cambria Math" panose="02040503050406030204" pitchFamily="18" charset="0"/>
                          </a:rPr>
                          <m:t>女</m:t>
                        </m:r>
                      </m:e>
                    </m:d>
                  </m:oMath>
                </a14:m>
                <a:r>
                  <a:rPr lang="en-US" altLang="zh-CN" sz="1400" i="1" dirty="0">
                    <a:latin typeface="Cambria Math" panose="02040503050406030204" pitchFamily="18" charset="0"/>
                  </a:rPr>
                  <a:t>=0.035207</a:t>
                </a:r>
              </a:p>
              <a:p>
                <a14:m>
                  <m:oMath xmlns:m="http://schemas.openxmlformats.org/officeDocument/2006/math">
                    <m:r>
                      <a:rPr lang="en-US" altLang="zh-CN" sz="14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1400" i="1">
                            <a:latin typeface="Cambria Math" panose="02040503050406030204" pitchFamily="18" charset="0"/>
                          </a:rPr>
                          <m:t>男</m:t>
                        </m:r>
                      </m:e>
                    </m:d>
                  </m:oMath>
                </a14:m>
                <a:r>
                  <a:rPr lang="en-US" altLang="zh-CN" sz="1400" i="1" dirty="0">
                    <a:latin typeface="Cambria Math" panose="02040503050406030204" pitchFamily="18" charset="0"/>
                  </a:rPr>
                  <a:t>=0.67</a:t>
                </a:r>
              </a:p>
              <a:p>
                <a14:m>
                  <m:oMath xmlns:m="http://schemas.openxmlformats.org/officeDocument/2006/math">
                    <m:r>
                      <a:rPr lang="en-US" altLang="zh-CN" sz="14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1400" i="1">
                            <a:latin typeface="Cambria Math" panose="02040503050406030204" pitchFamily="18" charset="0"/>
                          </a:rPr>
                          <m:t>女</m:t>
                        </m:r>
                      </m:e>
                    </m:d>
                  </m:oMath>
                </a14:m>
                <a:r>
                  <a:rPr lang="en-US" altLang="zh-CN" sz="1400" i="1" dirty="0">
                    <a:latin typeface="Cambria Math" panose="02040503050406030204" pitchFamily="18" charset="0"/>
                  </a:rPr>
                  <a:t>=0.33</a:t>
                </a:r>
              </a:p>
              <a:p>
                <a:r>
                  <a:rPr lang="en-US" altLang="zh-CN" sz="1400" dirty="0"/>
                  <a:t>P</a:t>
                </a:r>
                <a:r>
                  <a:rPr lang="zh-CN" altLang="en-US" sz="1400" dirty="0"/>
                  <a:t>（男</a:t>
                </a:r>
                <a:r>
                  <a:rPr lang="en-US" altLang="zh-CN" sz="1400" dirty="0"/>
                  <a:t>|170</a:t>
                </a:r>
                <a:r>
                  <a:rPr lang="zh-CN" altLang="en-US" sz="1400" dirty="0"/>
                  <a:t>）</a:t>
                </a:r>
                <a:r>
                  <a:rPr lang="en-US" altLang="zh-CN" sz="1400" dirty="0"/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1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0.035×0.67</m:t>
                        </m:r>
                      </m:num>
                      <m:den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0.035×0.67</m:t>
                        </m:r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+0.035∗0.33</m:t>
                        </m:r>
                      </m:den>
                    </m:f>
                  </m:oMath>
                </a14:m>
                <a:r>
                  <a:rPr lang="en-US" altLang="zh-CN" sz="1400" i="1" dirty="0">
                    <a:latin typeface="Cambria Math" panose="02040503050406030204" pitchFamily="18" charset="0"/>
                  </a:rPr>
                  <a:t>=0.67</a:t>
                </a:r>
              </a:p>
              <a:p>
                <a:r>
                  <a:rPr lang="en-US" altLang="zh-CN" sz="1400" dirty="0"/>
                  <a:t>P</a:t>
                </a:r>
                <a:r>
                  <a:rPr lang="zh-CN" altLang="en-US" sz="1400" dirty="0"/>
                  <a:t>（女</a:t>
                </a:r>
                <a:r>
                  <a:rPr lang="en-US" altLang="zh-CN" sz="1400" dirty="0"/>
                  <a:t>|170</a:t>
                </a:r>
                <a:r>
                  <a:rPr lang="zh-CN" altLang="en-US" sz="1400" dirty="0"/>
                  <a:t>）</a:t>
                </a:r>
                <a:r>
                  <a:rPr lang="en-US" altLang="zh-CN" sz="1400" dirty="0"/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1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0.035×0.</m:t>
                        </m:r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33</m:t>
                        </m:r>
                      </m:num>
                      <m:den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0.035×0.67+0.035∗0.33</m:t>
                        </m:r>
                      </m:den>
                    </m:f>
                  </m:oMath>
                </a14:m>
                <a:r>
                  <a:rPr lang="en-US" altLang="zh-CN" sz="1400" i="1" dirty="0">
                    <a:latin typeface="Cambria Math" panose="02040503050406030204" pitchFamily="18" charset="0"/>
                  </a:rPr>
                  <a:t>=0.33</a:t>
                </a: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EA8C8DE2-6273-48EC-BFA6-94241235B6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7300" y="3411948"/>
                <a:ext cx="3847089" cy="1655325"/>
              </a:xfrm>
              <a:prstGeom prst="rect">
                <a:avLst/>
              </a:prstGeom>
              <a:blipFill>
                <a:blip r:embed="rId7"/>
                <a:stretch>
                  <a:fillRect l="-316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右箭头 9"/>
              <p:cNvSpPr/>
              <p:nvPr/>
            </p:nvSpPr>
            <p:spPr>
              <a:xfrm flipH="1">
                <a:off x="7180829" y="3156677"/>
                <a:ext cx="1682380" cy="975536"/>
              </a:xfrm>
              <a:prstGeom prst="rightArrow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800" dirty="0">
                    <a:solidFill>
                      <a:sysClr val="windowText" lastClr="000000"/>
                    </a:solidFill>
                  </a:rPr>
                  <a:t>把</a:t>
                </a:r>
                <a:r>
                  <a:rPr lang="en-US" altLang="zh-CN" sz="800" dirty="0">
                    <a:solidFill>
                      <a:sysClr val="windowText" lastClr="000000"/>
                    </a:solidFill>
                  </a:rPr>
                  <a:t>170</a:t>
                </a:r>
                <a:r>
                  <a:rPr lang="zh-CN" altLang="en-US" sz="800" dirty="0">
                    <a:solidFill>
                      <a:sysClr val="windowText" lastClr="000000"/>
                    </a:solidFill>
                  </a:rPr>
                  <a:t>代入概率密度函数</a:t>
                </a:r>
                <a:endParaRPr lang="en-US" altLang="zh-CN" sz="800" dirty="0">
                  <a:solidFill>
                    <a:sysClr val="windowText" lastClr="000000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800" i="1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altLang="zh-CN" sz="8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8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175,10</m:t>
                          </m:r>
                        </m:e>
                      </m:d>
                    </m:oMath>
                  </m:oMathPara>
                </a14:m>
                <a:endParaRPr lang="en-US" altLang="zh-CN" sz="800" dirty="0">
                  <a:solidFill>
                    <a:sysClr val="windowText" lastClr="000000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800" i="1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altLang="zh-CN" sz="800" i="1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(165,10)</m:t>
                      </m:r>
                    </m:oMath>
                  </m:oMathPara>
                </a14:m>
                <a:endParaRPr lang="en-US" altLang="zh-CN" sz="800" dirty="0">
                  <a:solidFill>
                    <a:sysClr val="windowText" lastClr="000000"/>
                  </a:solidFill>
                </a:endParaRPr>
              </a:p>
              <a:p>
                <a:pPr algn="ctr"/>
                <a:endParaRPr lang="zh-CN" altLang="en-US" sz="8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10" name="右箭头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7180829" y="3156677"/>
                <a:ext cx="1682380" cy="975536"/>
              </a:xfrm>
              <a:prstGeom prst="rightArrow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左大括号 10"/>
          <p:cNvSpPr/>
          <p:nvPr/>
        </p:nvSpPr>
        <p:spPr>
          <a:xfrm>
            <a:off x="4816261" y="3542176"/>
            <a:ext cx="200891" cy="309620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9120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聚类：</a:t>
            </a:r>
            <a:r>
              <a:rPr lang="en-US" altLang="zh-CN" dirty="0"/>
              <a:t>k-means</a:t>
            </a:r>
            <a:r>
              <a:rPr lang="zh-CN" altLang="en-US" dirty="0"/>
              <a:t>、</a:t>
            </a:r>
            <a:r>
              <a:rPr lang="en-US" altLang="zh-CN" dirty="0"/>
              <a:t>GMM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04800" y="777586"/>
                <a:ext cx="8229600" cy="3937000"/>
              </a:xfrm>
            </p:spPr>
            <p:txBody>
              <a:bodyPr>
                <a:normAutofit/>
              </a:bodyPr>
              <a:lstStyle/>
              <a:p>
                <a:r>
                  <a:rPr kumimoji="1" lang="en-US" altLang="zh-CN" dirty="0"/>
                  <a:t>GMM</a:t>
                </a:r>
                <a:r>
                  <a:rPr kumimoji="1" lang="zh-CN" altLang="en-US" dirty="0"/>
                  <a:t>混合高斯分布模型</a:t>
                </a:r>
                <a:endParaRPr kumimoji="1" lang="en-US" altLang="zh-CN" dirty="0"/>
              </a:p>
              <a:p>
                <a:pPr lvl="1"/>
                <a:r>
                  <a:rPr lang="en-US" altLang="zh-CN" b="1" dirty="0">
                    <a:solidFill>
                      <a:srgbClr val="C00000"/>
                    </a:solidFill>
                  </a:rPr>
                  <a:t>Maximization</a:t>
                </a:r>
                <a:r>
                  <a:rPr lang="zh-CN" altLang="en-US" b="1" dirty="0">
                    <a:solidFill>
                      <a:srgbClr val="C00000"/>
                    </a:solidFill>
                  </a:rPr>
                  <a:t> </a:t>
                </a:r>
                <a:r>
                  <a:rPr lang="en-US" altLang="zh-CN" b="1" dirty="0">
                    <a:solidFill>
                      <a:srgbClr val="C00000"/>
                    </a:solidFill>
                  </a:rPr>
                  <a:t>Step</a:t>
                </a:r>
                <a:r>
                  <a:rPr lang="zh-CN" altLang="en-US" b="1" dirty="0">
                    <a:solidFill>
                      <a:srgbClr val="C00000"/>
                    </a:solidFill>
                  </a:rPr>
                  <a:t>：</a:t>
                </a:r>
                <a:r>
                  <a:rPr lang="zh-CN" altLang="en-US" dirty="0"/>
                  <a:t>已经针对每个数据点和类簇计算了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altLang="zh-CN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i="1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zh-CN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dirty="0"/>
                  <a:t>，使用它作为权重，更新新的参数：每个类簇的均值、方差与权重</a:t>
                </a:r>
                <a:endParaRPr lang="en-US" altLang="zh-CN" dirty="0"/>
              </a:p>
              <a:p>
                <a:endParaRPr kumimoji="1"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800" y="777586"/>
                <a:ext cx="8229600" cy="3937000"/>
              </a:xfrm>
              <a:blipFill>
                <a:blip r:embed="rId3"/>
                <a:stretch>
                  <a:fillRect l="-667" t="-9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Object 4">
            <a:extLst>
              <a:ext uri="{FF2B5EF4-FFF2-40B4-BE49-F238E27FC236}">
                <a16:creationId xmlns:a16="http://schemas.microsoft.com/office/drawing/2014/main" id="{82C87656-3F4E-334A-90D0-41F85EDA5A0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33926990"/>
              </p:ext>
            </p:extLst>
          </p:nvPr>
        </p:nvGraphicFramePr>
        <p:xfrm>
          <a:off x="1230920" y="1836408"/>
          <a:ext cx="2133600" cy="1057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6" name="Equation" r:id="rId4" imgW="30721300" imgH="15214600" progId="Equation.3">
                  <p:embed/>
                </p:oleObj>
              </mc:Choice>
              <mc:Fallback>
                <p:oleObj name="Equation" r:id="rId4" imgW="30721300" imgH="15214600" progId="Equation.3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82C87656-3F4E-334A-90D0-41F85EDA5A0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30920" y="1836408"/>
                        <a:ext cx="2133600" cy="1057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" name="Group 8">
            <a:extLst>
              <a:ext uri="{FF2B5EF4-FFF2-40B4-BE49-F238E27FC236}">
                <a16:creationId xmlns:a16="http://schemas.microsoft.com/office/drawing/2014/main" id="{0FE529E8-5128-9249-8A5A-36AE86055783}"/>
              </a:ext>
            </a:extLst>
          </p:cNvPr>
          <p:cNvGrpSpPr/>
          <p:nvPr/>
        </p:nvGrpSpPr>
        <p:grpSpPr>
          <a:xfrm>
            <a:off x="1230920" y="2967038"/>
            <a:ext cx="3749068" cy="963612"/>
            <a:chOff x="1035110" y="3217687"/>
            <a:chExt cx="3749068" cy="963612"/>
          </a:xfrm>
        </p:grpSpPr>
        <p:graphicFrame>
          <p:nvGraphicFramePr>
            <p:cNvPr id="6" name="Object 6">
              <a:extLst>
                <a:ext uri="{FF2B5EF4-FFF2-40B4-BE49-F238E27FC236}">
                  <a16:creationId xmlns:a16="http://schemas.microsoft.com/office/drawing/2014/main" id="{E2C83B24-0545-1C49-8E4A-BEBF66FA984B}"/>
                </a:ext>
              </a:extLst>
            </p:cNvPr>
            <p:cNvGraphicFramePr>
              <a:graphicFrameLocks noChangeAspect="1"/>
            </p:cNvGraphicFramePr>
            <p:nvPr>
              <p:extLst/>
            </p:nvPr>
          </p:nvGraphicFramePr>
          <p:xfrm>
            <a:off x="1583778" y="3217687"/>
            <a:ext cx="3200400" cy="9636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77" name="Equation" r:id="rId6" imgW="55295800" imgH="15214600" progId="Equation.3">
                    <p:embed/>
                  </p:oleObj>
                </mc:Choice>
                <mc:Fallback>
                  <p:oleObj name="Equation" r:id="rId6" imgW="55295800" imgH="15214600" progId="Equation.3">
                    <p:embed/>
                    <p:pic>
                      <p:nvPicPr>
                        <p:cNvPr id="6" name="Object 6">
                          <a:extLst>
                            <a:ext uri="{FF2B5EF4-FFF2-40B4-BE49-F238E27FC236}">
                              <a16:creationId xmlns:a16="http://schemas.microsoft.com/office/drawing/2014/main" id="{E2C83B24-0545-1C49-8E4A-BEBF66FA984B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8696"/>
                        <a:stretch>
                          <a:fillRect/>
                        </a:stretch>
                      </p:blipFill>
                      <p:spPr bwMode="auto">
                        <a:xfrm>
                          <a:off x="1583778" y="3217687"/>
                          <a:ext cx="3200400" cy="96361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" name="Text Box 9">
              <a:extLst>
                <a:ext uri="{FF2B5EF4-FFF2-40B4-BE49-F238E27FC236}">
                  <a16:creationId xmlns:a16="http://schemas.microsoft.com/office/drawing/2014/main" id="{75EBAF6F-955D-0142-A95B-A5E6E8B93DF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35110" y="3479006"/>
              <a:ext cx="384175" cy="369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dirty="0">
                  <a:sym typeface="Symbol" pitchFamily="2" charset="2"/>
                </a:rPr>
                <a:t></a:t>
              </a:r>
              <a:r>
                <a:rPr lang="en-US" altLang="en-US" baseline="-25000" dirty="0">
                  <a:sym typeface="Symbol" pitchFamily="2" charset="2"/>
                </a:rPr>
                <a:t>j</a:t>
              </a:r>
            </a:p>
          </p:txBody>
        </p:sp>
      </p:grpSp>
      <p:graphicFrame>
        <p:nvGraphicFramePr>
          <p:cNvPr id="8" name="Object 8">
            <a:extLst>
              <a:ext uri="{FF2B5EF4-FFF2-40B4-BE49-F238E27FC236}">
                <a16:creationId xmlns:a16="http://schemas.microsoft.com/office/drawing/2014/main" id="{90FF3581-C0FD-C44D-B87F-F0A1644C51E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95711297"/>
              </p:ext>
            </p:extLst>
          </p:nvPr>
        </p:nvGraphicFramePr>
        <p:xfrm>
          <a:off x="1230920" y="4021498"/>
          <a:ext cx="2136775" cy="860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8" name="Equation" r:id="rId8" imgW="31013400" imgH="12001500" progId="Equation.3">
                  <p:embed/>
                </p:oleObj>
              </mc:Choice>
              <mc:Fallback>
                <p:oleObj name="Equation" r:id="rId8" imgW="31013400" imgH="12001500" progId="Equation.3">
                  <p:embed/>
                  <p:pic>
                    <p:nvPicPr>
                      <p:cNvPr id="8" name="Object 8">
                        <a:extLst>
                          <a:ext uri="{FF2B5EF4-FFF2-40B4-BE49-F238E27FC236}">
                            <a16:creationId xmlns:a16="http://schemas.microsoft.com/office/drawing/2014/main" id="{90FF3581-C0FD-C44D-B87F-F0A1644C51E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30920" y="4021498"/>
                        <a:ext cx="2136775" cy="860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表格 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24064663"/>
                  </p:ext>
                </p:extLst>
              </p:nvPr>
            </p:nvGraphicFramePr>
            <p:xfrm>
              <a:off x="5776307" y="1945986"/>
              <a:ext cx="2847108" cy="277228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49036">
                      <a:extLst>
                        <a:ext uri="{9D8B030D-6E8A-4147-A177-3AD203B41FA5}">
                          <a16:colId xmlns:a16="http://schemas.microsoft.com/office/drawing/2014/main" val="3133420877"/>
                        </a:ext>
                      </a:extLst>
                    </a:gridCol>
                    <a:gridCol w="949036">
                      <a:extLst>
                        <a:ext uri="{9D8B030D-6E8A-4147-A177-3AD203B41FA5}">
                          <a16:colId xmlns:a16="http://schemas.microsoft.com/office/drawing/2014/main" val="3496567883"/>
                        </a:ext>
                      </a:extLst>
                    </a:gridCol>
                    <a:gridCol w="949036">
                      <a:extLst>
                        <a:ext uri="{9D8B030D-6E8A-4147-A177-3AD203B41FA5}">
                          <a16:colId xmlns:a16="http://schemas.microsoft.com/office/drawing/2014/main" val="193564836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C1</a:t>
                          </a:r>
                          <a:r>
                            <a:rPr lang="zh-CN" altLang="en-US" dirty="0"/>
                            <a:t>男</a:t>
                          </a:r>
                          <a:endParaRPr lang="en-US" altLang="zh-CN" dirty="0"/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𝜶</m:t>
                                    </m:r>
                                  </m:e>
                                  <m:sub>
                                    <m:r>
                                      <a:rPr lang="en-US" altLang="zh-CN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altLang="zh-CN" dirty="0"/>
                        </a:p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zh-CN" altLang="en-US" dirty="0"/>
                            <a:t>，</a:t>
                          </a:r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oMath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C2</a:t>
                          </a:r>
                          <a:r>
                            <a:rPr lang="zh-CN" altLang="en-US" dirty="0"/>
                            <a:t>女</a:t>
                          </a:r>
                          <a:endParaRPr lang="en-US" altLang="zh-CN" dirty="0"/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𝜶</m:t>
                                    </m:r>
                                  </m:e>
                                  <m:sub>
                                    <m:r>
                                      <a:rPr lang="en-US" altLang="zh-CN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altLang="zh-CN" dirty="0"/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m:rPr>
                                    <m:nor/>
                                  </m:rPr>
                                  <a:rPr lang="zh-CN" altLang="en-US" dirty="0" smtClean="0"/>
                                  <m:t>，</m:t>
                                </m:r>
                                <m:sSubSup>
                                  <m:sSubSup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519130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X1(174)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0.9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0.1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3381442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X2(173)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0.8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0.2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2201666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X3(168)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0.4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0.6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612854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X4(167)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0.2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0.8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2389588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X5(166)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0.1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0.9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6227352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表格 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24064663"/>
                  </p:ext>
                </p:extLst>
              </p:nvPr>
            </p:nvGraphicFramePr>
            <p:xfrm>
              <a:off x="5776307" y="1945986"/>
              <a:ext cx="2847108" cy="277228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49036">
                      <a:extLst>
                        <a:ext uri="{9D8B030D-6E8A-4147-A177-3AD203B41FA5}">
                          <a16:colId xmlns:a16="http://schemas.microsoft.com/office/drawing/2014/main" val="3133420877"/>
                        </a:ext>
                      </a:extLst>
                    </a:gridCol>
                    <a:gridCol w="949036">
                      <a:extLst>
                        <a:ext uri="{9D8B030D-6E8A-4147-A177-3AD203B41FA5}">
                          <a16:colId xmlns:a16="http://schemas.microsoft.com/office/drawing/2014/main" val="3496567883"/>
                        </a:ext>
                      </a:extLst>
                    </a:gridCol>
                    <a:gridCol w="949036">
                      <a:extLst>
                        <a:ext uri="{9D8B030D-6E8A-4147-A177-3AD203B41FA5}">
                          <a16:colId xmlns:a16="http://schemas.microsoft.com/office/drawing/2014/main" val="1935648361"/>
                        </a:ext>
                      </a:extLst>
                    </a:gridCol>
                  </a:tblGrid>
                  <a:tr h="918083">
                    <a:tc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10"/>
                          <a:stretch>
                            <a:fillRect l="-100641" t="-5298" r="-102564" b="-2112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10"/>
                          <a:stretch>
                            <a:fillRect l="-200641" t="-5298" r="-2564" b="-21125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519130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X1(174)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0.9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0.1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3381442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X2(173)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0.8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0.2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2201666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X3(168)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0.4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0.6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612854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X4(167)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0.2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0.8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2389588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X5(166)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0.1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0.9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6227352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1" name="圆角矩形 10"/>
          <p:cNvSpPr/>
          <p:nvPr/>
        </p:nvSpPr>
        <p:spPr>
          <a:xfrm>
            <a:off x="6659995" y="1945986"/>
            <a:ext cx="2119745" cy="872325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圆角矩形 11"/>
          <p:cNvSpPr/>
          <p:nvPr/>
        </p:nvSpPr>
        <p:spPr>
          <a:xfrm>
            <a:off x="6777759" y="2860308"/>
            <a:ext cx="1808019" cy="1854278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任意多边形 12"/>
          <p:cNvSpPr/>
          <p:nvPr/>
        </p:nvSpPr>
        <p:spPr>
          <a:xfrm>
            <a:off x="8616950" y="2343793"/>
            <a:ext cx="366526" cy="1614055"/>
          </a:xfrm>
          <a:custGeom>
            <a:avLst/>
            <a:gdLst>
              <a:gd name="connsiteX0" fmla="*/ 183573 w 366526"/>
              <a:gd name="connsiteY0" fmla="*/ 0 h 1614055"/>
              <a:gd name="connsiteX1" fmla="*/ 342900 w 366526"/>
              <a:gd name="connsiteY1" fmla="*/ 301337 h 1614055"/>
              <a:gd name="connsiteX2" fmla="*/ 329046 w 366526"/>
              <a:gd name="connsiteY2" fmla="*/ 1378527 h 1614055"/>
              <a:gd name="connsiteX3" fmla="*/ 0 w 366526"/>
              <a:gd name="connsiteY3" fmla="*/ 1614055 h 1614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6526" h="1614055">
                <a:moveTo>
                  <a:pt x="183573" y="0"/>
                </a:moveTo>
                <a:cubicBezTo>
                  <a:pt x="251114" y="35791"/>
                  <a:pt x="318655" y="71583"/>
                  <a:pt x="342900" y="301337"/>
                </a:cubicBezTo>
                <a:cubicBezTo>
                  <a:pt x="367145" y="531091"/>
                  <a:pt x="386196" y="1159741"/>
                  <a:pt x="329046" y="1378527"/>
                </a:cubicBezTo>
                <a:cubicBezTo>
                  <a:pt x="271896" y="1597313"/>
                  <a:pt x="135948" y="1605684"/>
                  <a:pt x="0" y="1614055"/>
                </a:cubicBezTo>
              </a:path>
            </a:pathLst>
          </a:custGeom>
          <a:noFill/>
          <a:ln>
            <a:headEnd type="arrow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BC808048-9304-4B22-BEE2-5168539A81A8}"/>
              </a:ext>
            </a:extLst>
          </p:cNvPr>
          <p:cNvSpPr/>
          <p:nvPr/>
        </p:nvSpPr>
        <p:spPr>
          <a:xfrm>
            <a:off x="1464657" y="3061020"/>
            <a:ext cx="26003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C00000"/>
                </a:solidFill>
              </a:rPr>
              <a:t>2</a:t>
            </a:r>
            <a:endParaRPr lang="zh-CN" alt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4629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聚类：</a:t>
            </a:r>
            <a:r>
              <a:rPr lang="en-US" altLang="zh-CN" dirty="0"/>
              <a:t>k-means</a:t>
            </a:r>
            <a:r>
              <a:rPr lang="zh-CN" altLang="en-US" dirty="0"/>
              <a:t>、</a:t>
            </a:r>
            <a:r>
              <a:rPr lang="en-US" altLang="zh-CN" dirty="0"/>
              <a:t>GMM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04800" y="777586"/>
                <a:ext cx="8229600" cy="3937000"/>
              </a:xfrm>
            </p:spPr>
            <p:txBody>
              <a:bodyPr>
                <a:normAutofit/>
              </a:bodyPr>
              <a:lstStyle/>
              <a:p>
                <a:r>
                  <a:rPr kumimoji="1" lang="en-US" altLang="zh-CN" dirty="0"/>
                  <a:t>GMM</a:t>
                </a:r>
                <a:r>
                  <a:rPr kumimoji="1" lang="zh-CN" altLang="en-US" dirty="0"/>
                  <a:t>混合高斯分布模型</a:t>
                </a:r>
                <a:endParaRPr kumimoji="1" lang="en-US" altLang="zh-CN" dirty="0"/>
              </a:p>
              <a:p>
                <a:pPr lvl="1"/>
                <a:r>
                  <a:rPr lang="en-US" altLang="zh-CN" b="1" dirty="0">
                    <a:solidFill>
                      <a:srgbClr val="C00000"/>
                    </a:solidFill>
                  </a:rPr>
                  <a:t>Maximization</a:t>
                </a:r>
                <a:r>
                  <a:rPr lang="zh-CN" altLang="en-US" b="1" dirty="0">
                    <a:solidFill>
                      <a:srgbClr val="C00000"/>
                    </a:solidFill>
                  </a:rPr>
                  <a:t> </a:t>
                </a:r>
                <a:r>
                  <a:rPr lang="en-US" altLang="zh-CN" b="1" dirty="0">
                    <a:solidFill>
                      <a:srgbClr val="C00000"/>
                    </a:solidFill>
                  </a:rPr>
                  <a:t>Step</a:t>
                </a:r>
                <a:r>
                  <a:rPr lang="zh-CN" altLang="en-US" b="1" dirty="0">
                    <a:solidFill>
                      <a:srgbClr val="C00000"/>
                    </a:solidFill>
                  </a:rPr>
                  <a:t>：</a:t>
                </a:r>
                <a:r>
                  <a:rPr lang="zh-CN" altLang="en-US" dirty="0"/>
                  <a:t>已经针对每个数据点和类簇计算了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altLang="zh-CN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i="1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zh-CN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dirty="0"/>
                  <a:t>，使用它作为权重，更新新的参数：每个类簇的均值、方差与权重</a:t>
                </a:r>
                <a:endParaRPr lang="en-US" altLang="zh-CN" dirty="0"/>
              </a:p>
              <a:p>
                <a:endParaRPr kumimoji="1"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800" y="777586"/>
                <a:ext cx="8229600" cy="3937000"/>
              </a:xfrm>
              <a:blipFill>
                <a:blip r:embed="rId3"/>
                <a:stretch>
                  <a:fillRect l="-667" t="-9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Object 4">
            <a:extLst>
              <a:ext uri="{FF2B5EF4-FFF2-40B4-BE49-F238E27FC236}">
                <a16:creationId xmlns:a16="http://schemas.microsoft.com/office/drawing/2014/main" id="{82C87656-3F4E-334A-90D0-41F85EDA5A0C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1230920" y="1836408"/>
          <a:ext cx="2133600" cy="1057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4" name="Equation" r:id="rId4" imgW="30721300" imgH="15214600" progId="Equation.3">
                  <p:embed/>
                </p:oleObj>
              </mc:Choice>
              <mc:Fallback>
                <p:oleObj name="Equation" r:id="rId4" imgW="30721300" imgH="15214600" progId="Equation.3">
                  <p:embed/>
                  <p:pic>
                    <p:nvPicPr>
                      <p:cNvPr id="4" name="Object 4">
                        <a:extLst>
                          <a:ext uri="{FF2B5EF4-FFF2-40B4-BE49-F238E27FC236}">
                            <a16:creationId xmlns:a16="http://schemas.microsoft.com/office/drawing/2014/main" id="{82C87656-3F4E-334A-90D0-41F85EDA5A0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30920" y="1836408"/>
                        <a:ext cx="2133600" cy="1057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8">
            <a:extLst>
              <a:ext uri="{FF2B5EF4-FFF2-40B4-BE49-F238E27FC236}">
                <a16:creationId xmlns:a16="http://schemas.microsoft.com/office/drawing/2014/main" id="{90FF3581-C0FD-C44D-B87F-F0A1644C51EC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1230920" y="4021498"/>
          <a:ext cx="2136775" cy="860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5" name="Equation" r:id="rId6" imgW="31013400" imgH="12001500" progId="Equation.3">
                  <p:embed/>
                </p:oleObj>
              </mc:Choice>
              <mc:Fallback>
                <p:oleObj name="Equation" r:id="rId6" imgW="31013400" imgH="12001500" progId="Equation.3">
                  <p:embed/>
                  <p:pic>
                    <p:nvPicPr>
                      <p:cNvPr id="8" name="Object 8">
                        <a:extLst>
                          <a:ext uri="{FF2B5EF4-FFF2-40B4-BE49-F238E27FC236}">
                            <a16:creationId xmlns:a16="http://schemas.microsoft.com/office/drawing/2014/main" id="{90FF3581-C0FD-C44D-B87F-F0A1644C51E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30920" y="4021498"/>
                        <a:ext cx="2136775" cy="860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AutoShape 11">
            <a:extLst>
              <a:ext uri="{FF2B5EF4-FFF2-40B4-BE49-F238E27FC236}">
                <a16:creationId xmlns:a16="http://schemas.microsoft.com/office/drawing/2014/main" id="{AB06CA3A-62A6-4040-903D-1560D741D1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83348" y="1978654"/>
            <a:ext cx="539404" cy="493532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9999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15" name="Text Box 9">
            <a:extLst>
              <a:ext uri="{FF2B5EF4-FFF2-40B4-BE49-F238E27FC236}">
                <a16:creationId xmlns:a16="http://schemas.microsoft.com/office/drawing/2014/main" id="{AB48FC08-7F0C-FB44-9237-6CCCC8FC4A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59086" y="1919438"/>
            <a:ext cx="3108686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>
                <a:solidFill>
                  <a:srgbClr val="00999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你能观察到与</a:t>
            </a:r>
            <a:r>
              <a:rPr lang="en-US" altLang="zh-CN" sz="2000" dirty="0">
                <a:solidFill>
                  <a:srgbClr val="00999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K-Means</a:t>
            </a:r>
            <a:r>
              <a:rPr lang="zh-CN" altLang="en-US" sz="2000" dirty="0">
                <a:solidFill>
                  <a:srgbClr val="00999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的联系吗？</a:t>
            </a:r>
            <a:endParaRPr lang="en-US" altLang="en-US" sz="2000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2">
                <a:extLst>
                  <a:ext uri="{FF2B5EF4-FFF2-40B4-BE49-F238E27FC236}">
                    <a16:creationId xmlns:a16="http://schemas.microsoft.com/office/drawing/2014/main" id="{4E8538C1-CA9A-484B-A096-238CE0AD38F0}"/>
                  </a:ext>
                </a:extLst>
              </p:cNvPr>
              <p:cNvSpPr/>
              <p:nvPr/>
            </p:nvSpPr>
            <p:spPr>
              <a:xfrm>
                <a:off x="6500752" y="2472186"/>
                <a:ext cx="1897314" cy="7201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𝝁</m:t>
                          </m:r>
                        </m:e>
                        <m:sub>
                          <m:r>
                            <a:rPr lang="en-US" altLang="zh-C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𝑘</m:t>
                          </m:r>
                        </m:sub>
                      </m:sSub>
                      <m:r>
                        <a:rPr lang="en-US" altLang="zh-CN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altLang="zh-CN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subSup"/>
                              <m:ctrlPr>
                                <a:rPr lang="is-IS" altLang="zh-CN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altLang="zh-C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𝑛</m:t>
                              </m:r>
                              <m:r>
                                <a:rPr lang="en-US" altLang="zh-C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𝑁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𝑛𝑘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ctrlPr>
                                <a:rPr lang="is-IS" altLang="zh-CN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altLang="zh-C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𝑛</m:t>
                              </m:r>
                              <m:r>
                                <a:rPr lang="en-US" altLang="zh-C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𝑁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𝑛𝑘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Rectangle 12">
                <a:extLst>
                  <a:ext uri="{FF2B5EF4-FFF2-40B4-BE49-F238E27FC236}">
                    <a16:creationId xmlns:a16="http://schemas.microsoft.com/office/drawing/2014/main" id="{4E8538C1-CA9A-484B-A096-238CE0AD38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0752" y="2472186"/>
                <a:ext cx="1897314" cy="72019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圆角矩形 8"/>
          <p:cNvSpPr/>
          <p:nvPr/>
        </p:nvSpPr>
        <p:spPr>
          <a:xfrm>
            <a:off x="2071255" y="1836408"/>
            <a:ext cx="917863" cy="418419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圆角矩形 16"/>
              <p:cNvSpPr/>
              <p:nvPr/>
            </p:nvSpPr>
            <p:spPr>
              <a:xfrm>
                <a:off x="5133439" y="3262506"/>
                <a:ext cx="3619499" cy="882322"/>
              </a:xfrm>
              <a:prstGeom prst="round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indent="-285750" algn="just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solidFill>
                              <a:sysClr val="windowText" lastClr="0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𝑟</m:t>
                        </m:r>
                      </m:e>
                      <m:sub>
                        <m:r>
                          <a:rPr lang="en-US" altLang="zh-CN" sz="1600" i="1">
                            <a:solidFill>
                              <a:sysClr val="windowText" lastClr="0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𝑛𝑘</m:t>
                        </m:r>
                      </m:sub>
                    </m:sSub>
                  </m:oMath>
                </a14:m>
                <a:r>
                  <a:rPr lang="zh-CN" altLang="en-US" sz="1600" dirty="0">
                    <a:solidFill>
                      <a:sysClr val="windowText" lastClr="000000"/>
                    </a:solidFill>
                  </a:rPr>
                  <a:t>只能取</a:t>
                </a:r>
                <a:r>
                  <a:rPr lang="en-US" altLang="zh-CN" sz="1600" dirty="0">
                    <a:solidFill>
                      <a:sysClr val="windowText" lastClr="000000"/>
                    </a:solidFill>
                  </a:rPr>
                  <a:t>0</a:t>
                </a:r>
                <a:r>
                  <a:rPr lang="zh-CN" altLang="en-US" sz="1600" dirty="0">
                    <a:solidFill>
                      <a:sysClr val="windowText" lastClr="000000"/>
                    </a:solidFill>
                  </a:rPr>
                  <a:t>或者</a:t>
                </a:r>
                <a:r>
                  <a:rPr lang="en-US" altLang="zh-CN" sz="1600" dirty="0">
                    <a:solidFill>
                      <a:sysClr val="windowText" lastClr="000000"/>
                    </a:solidFill>
                  </a:rPr>
                  <a:t>1</a:t>
                </a:r>
                <a:r>
                  <a:rPr lang="zh-CN" altLang="en-US" sz="1600" dirty="0">
                    <a:solidFill>
                      <a:sysClr val="windowText" lastClr="000000"/>
                    </a:solidFill>
                  </a:rPr>
                  <a:t>，称为硬分配</a:t>
                </a:r>
                <a:endParaRPr lang="en-US" altLang="zh-CN" sz="1600" dirty="0">
                  <a:solidFill>
                    <a:sysClr val="windowText" lastClr="000000"/>
                  </a:solidFill>
                </a:endParaRP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16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CN" sz="16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1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sz="1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CN" sz="16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altLang="zh-CN" sz="1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1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r>
                      <a:rPr lang="en-US" altLang="zh-CN" sz="16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1600" dirty="0">
                    <a:solidFill>
                      <a:sysClr val="windowText" lastClr="000000"/>
                    </a:solidFill>
                  </a:rPr>
                  <a:t>是一个概率，称为软分配</a:t>
                </a:r>
              </a:p>
            </p:txBody>
          </p:sp>
        </mc:Choice>
        <mc:Fallback xmlns="">
          <p:sp>
            <p:nvSpPr>
              <p:cNvPr id="17" name="圆角矩形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3439" y="3262506"/>
                <a:ext cx="3619499" cy="882322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圆角矩形 17"/>
          <p:cNvSpPr/>
          <p:nvPr/>
        </p:nvSpPr>
        <p:spPr>
          <a:xfrm>
            <a:off x="7706591" y="2542309"/>
            <a:ext cx="315191" cy="252846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0" name="Group 8">
            <a:extLst>
              <a:ext uri="{FF2B5EF4-FFF2-40B4-BE49-F238E27FC236}">
                <a16:creationId xmlns:a16="http://schemas.microsoft.com/office/drawing/2014/main" id="{0FE529E8-5128-9249-8A5A-36AE86055783}"/>
              </a:ext>
            </a:extLst>
          </p:cNvPr>
          <p:cNvGrpSpPr/>
          <p:nvPr/>
        </p:nvGrpSpPr>
        <p:grpSpPr>
          <a:xfrm>
            <a:off x="888020" y="2947023"/>
            <a:ext cx="3749675" cy="963613"/>
            <a:chOff x="1035110" y="3217068"/>
            <a:chExt cx="3749675" cy="963613"/>
          </a:xfrm>
        </p:grpSpPr>
        <p:graphicFrame>
          <p:nvGraphicFramePr>
            <p:cNvPr id="21" name="Object 6">
              <a:extLst>
                <a:ext uri="{FF2B5EF4-FFF2-40B4-BE49-F238E27FC236}">
                  <a16:creationId xmlns:a16="http://schemas.microsoft.com/office/drawing/2014/main" id="{E2C83B24-0545-1C49-8E4A-BEBF66FA984B}"/>
                </a:ext>
              </a:extLst>
            </p:cNvPr>
            <p:cNvGraphicFramePr>
              <a:graphicFrameLocks noChangeAspect="1"/>
            </p:cNvGraphicFramePr>
            <p:nvPr>
              <p:extLst/>
            </p:nvPr>
          </p:nvGraphicFramePr>
          <p:xfrm>
            <a:off x="1584385" y="3217068"/>
            <a:ext cx="3200400" cy="9636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96" name="Equation" r:id="rId10" imgW="55295800" imgH="15214600" progId="Equation.3">
                    <p:embed/>
                  </p:oleObj>
                </mc:Choice>
                <mc:Fallback>
                  <p:oleObj name="Equation" r:id="rId10" imgW="55295800" imgH="15214600" progId="Equation.3">
                    <p:embed/>
                    <p:pic>
                      <p:nvPicPr>
                        <p:cNvPr id="6" name="Object 6">
                          <a:extLst>
                            <a:ext uri="{FF2B5EF4-FFF2-40B4-BE49-F238E27FC236}">
                              <a16:creationId xmlns:a16="http://schemas.microsoft.com/office/drawing/2014/main" id="{E2C83B24-0545-1C49-8E4A-BEBF66FA984B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8696"/>
                        <a:stretch>
                          <a:fillRect/>
                        </a:stretch>
                      </p:blipFill>
                      <p:spPr bwMode="auto">
                        <a:xfrm>
                          <a:off x="1584385" y="3217068"/>
                          <a:ext cx="3200400" cy="96361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2" name="Text Box 9">
              <a:extLst>
                <a:ext uri="{FF2B5EF4-FFF2-40B4-BE49-F238E27FC236}">
                  <a16:creationId xmlns:a16="http://schemas.microsoft.com/office/drawing/2014/main" id="{75EBAF6F-955D-0142-A95B-A5E6E8B93DF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35110" y="3479006"/>
              <a:ext cx="384175" cy="369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dirty="0">
                  <a:sym typeface="Symbol" pitchFamily="2" charset="2"/>
                </a:rPr>
                <a:t></a:t>
              </a:r>
              <a:r>
                <a:rPr lang="en-US" altLang="en-US" baseline="-25000" dirty="0">
                  <a:sym typeface="Symbol" pitchFamily="2" charset="2"/>
                </a:rPr>
                <a:t>j</a:t>
              </a:r>
            </a:p>
          </p:txBody>
        </p:sp>
      </p:grpSp>
      <p:sp>
        <p:nvSpPr>
          <p:cNvPr id="19" name="矩形 18">
            <a:extLst>
              <a:ext uri="{FF2B5EF4-FFF2-40B4-BE49-F238E27FC236}">
                <a16:creationId xmlns:a16="http://schemas.microsoft.com/office/drawing/2014/main" id="{179E69F3-4C3E-4C07-BB76-49E16BD73448}"/>
              </a:ext>
            </a:extLst>
          </p:cNvPr>
          <p:cNvSpPr/>
          <p:nvPr/>
        </p:nvSpPr>
        <p:spPr>
          <a:xfrm>
            <a:off x="1100902" y="3041624"/>
            <a:ext cx="26003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C00000"/>
                </a:solidFill>
              </a:rPr>
              <a:t>2</a:t>
            </a:r>
            <a:endParaRPr lang="zh-CN" alt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6901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pause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kumimoji="1" lang="en-US" altLang="zh-CN" dirty="0"/>
          </a:p>
        </p:txBody>
      </p:sp>
      <p:pic>
        <p:nvPicPr>
          <p:cNvPr id="5" name="Picture 4" descr="https://gimg2.baidu.com/image_search/src=http%3A%2F%2Fpic.51yuansu.com%2Fpic3%2Fcover%2F03%2F46%2F97%2F5bab68eb6b4a1_610.jpg&amp;refer=http%3A%2F%2Fpic.51yuansu.com&amp;app=2002&amp;size=f9999,10000&amp;q=a80&amp;n=0&amp;g=0n&amp;fmt=jpeg?sec=1636806551&amp;t=fce412286299fb8c7d98cdbcbd681ecd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182" y="819150"/>
            <a:ext cx="3926897" cy="4004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5800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聚类：</a:t>
            </a:r>
            <a:r>
              <a:rPr lang="en-US" altLang="zh-CN" dirty="0"/>
              <a:t>k-means</a:t>
            </a:r>
            <a:r>
              <a:rPr lang="zh-CN" altLang="en-US" dirty="0"/>
              <a:t>、</a:t>
            </a:r>
            <a:r>
              <a:rPr lang="en-US" altLang="zh-CN" dirty="0"/>
              <a:t>GMM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kumimoji="1" lang="en-US" altLang="zh-CN" dirty="0"/>
                  <a:t>GMM</a:t>
                </a:r>
                <a:r>
                  <a:rPr kumimoji="1" lang="zh-CN" altLang="en-US" dirty="0"/>
                  <a:t>混合高斯分布模型</a:t>
                </a:r>
                <a:endParaRPr kumimoji="1" lang="en-US" altLang="zh-CN" dirty="0"/>
              </a:p>
              <a:p>
                <a:r>
                  <a:rPr kumimoji="1" lang="zh-CN" altLang="en-US" dirty="0"/>
                  <a:t>从</a:t>
                </a:r>
                <a:r>
                  <a:rPr kumimoji="1" lang="en-US" altLang="zh-CN" dirty="0"/>
                  <a:t>1</a:t>
                </a:r>
                <a:r>
                  <a:rPr kumimoji="1" lang="zh-CN" altLang="en-US" dirty="0"/>
                  <a:t>维到多维（</a:t>
                </a:r>
                <a:r>
                  <a:rPr kumimoji="1" lang="en-US" altLang="zh-CN" dirty="0"/>
                  <a:t>2</a:t>
                </a:r>
                <a:r>
                  <a:rPr kumimoji="1" lang="zh-CN" altLang="en-US" dirty="0"/>
                  <a:t>维）</a:t>
                </a:r>
                <a:endParaRPr kumimoji="1" lang="en-US" altLang="zh-CN" dirty="0"/>
              </a:p>
              <a:p>
                <a:pPr lvl="1"/>
                <a:r>
                  <a:rPr kumimoji="1" lang="zh-CN" altLang="en-US" dirty="0"/>
                  <a:t>高斯混合模型的本质</a:t>
                </a:r>
                <a:endParaRPr kumimoji="1" lang="en-US" altLang="zh-CN" dirty="0"/>
              </a:p>
              <a:p>
                <a:pPr lvl="1"/>
                <a:r>
                  <a:rPr lang="zh-CN" altLang="en-US" dirty="0"/>
                  <a:t>将简单的模型混合起来成为复杂的模型</a:t>
                </a:r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r>
                  <a:rPr lang="zh-CN" altLang="en-US" dirty="0"/>
                  <a:t>如何基于已知的一组数据</a:t>
                </a:r>
                <a14:m>
                  <m:oMath xmlns:m="http://schemas.openxmlformats.org/officeDocument/2006/math">
                    <m:r>
                      <a:rPr lang="en-US" altLang="zh-CN" b="1" dirty="0">
                        <a:latin typeface="Cambria Math" panose="02040503050406030204" pitchFamily="18" charset="0"/>
                      </a:rPr>
                      <m:t>𝐗</m:t>
                    </m:r>
                  </m:oMath>
                </a14:m>
                <a:r>
                  <a:rPr lang="zh-CN" altLang="en-US" dirty="0"/>
                  <a:t>，“还原”出背后的模型？</a:t>
                </a:r>
                <a:endParaRPr lang="en-US" altLang="zh-CN" dirty="0"/>
              </a:p>
              <a:p>
                <a:endParaRPr kumimoji="1"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67" t="-7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4">
                <a:extLst>
                  <a:ext uri="{FF2B5EF4-FFF2-40B4-BE49-F238E27FC236}">
                    <a16:creationId xmlns:a16="http://schemas.microsoft.com/office/drawing/2014/main" id="{B841081F-E511-1F4F-8A4F-F0B880728290}"/>
                  </a:ext>
                </a:extLst>
              </p:cNvPr>
              <p:cNvSpPr txBox="1"/>
              <p:nvPr/>
            </p:nvSpPr>
            <p:spPr>
              <a:xfrm>
                <a:off x="2381354" y="2151949"/>
                <a:ext cx="2762295" cy="6721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𝝁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altLang="zh-CN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𝜮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4">
                <a:extLst>
                  <a:ext uri="{FF2B5EF4-FFF2-40B4-BE49-F238E27FC236}">
                    <a16:creationId xmlns:a16="http://schemas.microsoft.com/office/drawing/2014/main" id="{B841081F-E511-1F4F-8A4F-F0B8807282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1354" y="2151949"/>
                <a:ext cx="2762295" cy="67217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5">
                <a:extLst>
                  <a:ext uri="{FF2B5EF4-FFF2-40B4-BE49-F238E27FC236}">
                    <a16:creationId xmlns:a16="http://schemas.microsoft.com/office/drawing/2014/main" id="{1D729F4E-F166-464C-A272-984E8BA22578}"/>
                  </a:ext>
                </a:extLst>
              </p:cNvPr>
              <p:cNvSpPr txBox="1"/>
              <p:nvPr/>
            </p:nvSpPr>
            <p:spPr>
              <a:xfrm>
                <a:off x="5444005" y="2294751"/>
                <a:ext cx="22621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zh-CN" altLang="en-US" dirty="0"/>
                  <a:t>式中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nary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≥0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5">
                <a:extLst>
                  <a:ext uri="{FF2B5EF4-FFF2-40B4-BE49-F238E27FC236}">
                    <a16:creationId xmlns:a16="http://schemas.microsoft.com/office/drawing/2014/main" id="{1D729F4E-F166-464C-A272-984E8BA225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4005" y="2294751"/>
                <a:ext cx="2262158" cy="276999"/>
              </a:xfrm>
              <a:prstGeom prst="rect">
                <a:avLst/>
              </a:prstGeom>
              <a:blipFill>
                <a:blip r:embed="rId4"/>
                <a:stretch>
                  <a:fillRect l="-6199" t="-171739" r="-3235" b="-2630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12">
            <a:extLst>
              <a:ext uri="{FF2B5EF4-FFF2-40B4-BE49-F238E27FC236}">
                <a16:creationId xmlns:a16="http://schemas.microsoft.com/office/drawing/2014/main" id="{354ADCDD-5240-4643-9F99-CDC0321BFD2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5024" y="3274129"/>
            <a:ext cx="2410869" cy="157207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7">
                <a:extLst>
                  <a:ext uri="{FF2B5EF4-FFF2-40B4-BE49-F238E27FC236}">
                    <a16:creationId xmlns:a16="http://schemas.microsoft.com/office/drawing/2014/main" id="{4F2DF8BF-5FC6-204D-ACFA-20C1574F7A77}"/>
                  </a:ext>
                </a:extLst>
              </p:cNvPr>
              <p:cNvSpPr/>
              <p:nvPr/>
            </p:nvSpPr>
            <p:spPr>
              <a:xfrm>
                <a:off x="1998178" y="3587339"/>
                <a:ext cx="2274597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1" dirty="0" smtClean="0">
                          <a:latin typeface="Cambria Math" panose="02040503050406030204" pitchFamily="18" charset="0"/>
                        </a:rPr>
                        <m:t>𝐗</m:t>
                      </m:r>
                      <m:r>
                        <a:rPr lang="en-US" altLang="zh-CN" sz="2000" b="1" i="0" dirty="0" smtClean="0">
                          <a:latin typeface="Cambria Math" panose="02040503050406030204" pitchFamily="18" charset="0"/>
                        </a:rPr>
                        <m:t>={</m:t>
                      </m:r>
                      <m:sSub>
                        <m:sSubPr>
                          <m:ctrlPr>
                            <a:rPr lang="en-US" altLang="zh-CN" sz="2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sz="2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altLang="zh-CN" sz="2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r>
                        <a:rPr lang="en-US" altLang="zh-CN" sz="2000" b="1" i="0" dirty="0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9" name="Rectangle 7">
                <a:extLst>
                  <a:ext uri="{FF2B5EF4-FFF2-40B4-BE49-F238E27FC236}">
                    <a16:creationId xmlns:a16="http://schemas.microsoft.com/office/drawing/2014/main" id="{4F2DF8BF-5FC6-204D-ACFA-20C1574F7A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8178" y="3587339"/>
                <a:ext cx="2274597" cy="400110"/>
              </a:xfrm>
              <a:prstGeom prst="rect">
                <a:avLst/>
              </a:prstGeom>
              <a:blipFill>
                <a:blip r:embed="rId6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AutoShape 11">
            <a:extLst>
              <a:ext uri="{FF2B5EF4-FFF2-40B4-BE49-F238E27FC236}">
                <a16:creationId xmlns:a16="http://schemas.microsoft.com/office/drawing/2014/main" id="{F73DFC8F-18A5-2C47-9C8C-5125DBE07D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6449" y="3729608"/>
            <a:ext cx="457200" cy="228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9999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7979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聚类：</a:t>
            </a:r>
            <a:r>
              <a:rPr lang="en-US" altLang="zh-CN" dirty="0"/>
              <a:t>k-means</a:t>
            </a:r>
            <a:r>
              <a:rPr lang="zh-CN" altLang="en-US" dirty="0"/>
              <a:t>、</a:t>
            </a:r>
            <a:r>
              <a:rPr lang="en-US" altLang="zh-CN" dirty="0"/>
              <a:t>GMM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GMM</a:t>
            </a:r>
            <a:r>
              <a:rPr kumimoji="1" lang="zh-CN" altLang="en-US" dirty="0"/>
              <a:t>混合高斯分布模型</a:t>
            </a:r>
            <a:endParaRPr kumimoji="1" lang="en-US" altLang="zh-CN" dirty="0"/>
          </a:p>
          <a:p>
            <a:r>
              <a:rPr kumimoji="1" lang="zh-CN" altLang="en-US" dirty="0"/>
              <a:t>从</a:t>
            </a:r>
            <a:r>
              <a:rPr kumimoji="1" lang="en-US" altLang="zh-CN" dirty="0"/>
              <a:t>1</a:t>
            </a:r>
            <a:r>
              <a:rPr kumimoji="1" lang="zh-CN" altLang="en-US" dirty="0"/>
              <a:t>维到多维（</a:t>
            </a:r>
            <a:r>
              <a:rPr kumimoji="1" lang="en-US" altLang="zh-CN" dirty="0"/>
              <a:t>2</a:t>
            </a:r>
            <a:r>
              <a:rPr kumimoji="1" lang="zh-CN" altLang="en-US"/>
              <a:t>维）</a:t>
            </a:r>
            <a:endParaRPr kumimoji="1" lang="en-US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4">
                <a:extLst>
                  <a:ext uri="{FF2B5EF4-FFF2-40B4-BE49-F238E27FC236}">
                    <a16:creationId xmlns:a16="http://schemas.microsoft.com/office/drawing/2014/main" id="{B841081F-E511-1F4F-8A4F-F0B880728290}"/>
                  </a:ext>
                </a:extLst>
              </p:cNvPr>
              <p:cNvSpPr txBox="1"/>
              <p:nvPr/>
            </p:nvSpPr>
            <p:spPr>
              <a:xfrm>
                <a:off x="1542042" y="1598434"/>
                <a:ext cx="2762295" cy="6721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𝝁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altLang="zh-CN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𝜮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4">
                <a:extLst>
                  <a:ext uri="{FF2B5EF4-FFF2-40B4-BE49-F238E27FC236}">
                    <a16:creationId xmlns:a16="http://schemas.microsoft.com/office/drawing/2014/main" id="{B841081F-E511-1F4F-8A4F-F0B8807282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2042" y="1598434"/>
                <a:ext cx="2762295" cy="67217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8">
            <a:extLst>
              <a:ext uri="{FF2B5EF4-FFF2-40B4-BE49-F238E27FC236}">
                <a16:creationId xmlns:a16="http://schemas.microsoft.com/office/drawing/2014/main" id="{5F339C3C-C6D4-034A-B15A-981B34E1CE2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590" y="2456198"/>
            <a:ext cx="3313019" cy="216034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5">
                <a:extLst>
                  <a:ext uri="{FF2B5EF4-FFF2-40B4-BE49-F238E27FC236}">
                    <a16:creationId xmlns:a16="http://schemas.microsoft.com/office/drawing/2014/main" id="{1D729F4E-F166-464C-A272-984E8BA22578}"/>
                  </a:ext>
                </a:extLst>
              </p:cNvPr>
              <p:cNvSpPr txBox="1"/>
              <p:nvPr/>
            </p:nvSpPr>
            <p:spPr>
              <a:xfrm>
                <a:off x="4572000" y="1730527"/>
                <a:ext cx="22621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zh-CN" altLang="en-US" dirty="0"/>
                  <a:t>式中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nary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≥0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5">
                <a:extLst>
                  <a:ext uri="{FF2B5EF4-FFF2-40B4-BE49-F238E27FC236}">
                    <a16:creationId xmlns:a16="http://schemas.microsoft.com/office/drawing/2014/main" id="{1D729F4E-F166-464C-A272-984E8BA225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1730527"/>
                <a:ext cx="2262158" cy="276999"/>
              </a:xfrm>
              <a:prstGeom prst="rect">
                <a:avLst/>
              </a:prstGeom>
              <a:blipFill>
                <a:blip r:embed="rId4"/>
                <a:stretch>
                  <a:fillRect l="-6199" t="-177778" r="-2965" b="-2688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左箭头 5"/>
          <p:cNvSpPr/>
          <p:nvPr/>
        </p:nvSpPr>
        <p:spPr>
          <a:xfrm>
            <a:off x="4025437" y="2762249"/>
            <a:ext cx="899559" cy="405246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3822920" y="3739395"/>
            <a:ext cx="3338946" cy="1198127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ysClr val="windowText" lastClr="000000"/>
                </a:solidFill>
              </a:rPr>
              <a:t>红色数据：由三个蓝色正态分布数据组合而成</a:t>
            </a:r>
            <a:endParaRPr lang="en-US" altLang="zh-CN" sz="1600" dirty="0">
              <a:solidFill>
                <a:sysClr val="windowText" lastClr="000000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zh-CN" altLang="en-US" sz="1500" dirty="0">
                <a:solidFill>
                  <a:sysClr val="windowText" lastClr="000000"/>
                </a:solidFill>
              </a:rPr>
              <a:t>三个正态分布的均值和方差不同</a:t>
            </a:r>
            <a:endParaRPr lang="en-US" altLang="zh-CN" sz="1500" dirty="0">
              <a:solidFill>
                <a:sysClr val="windowText" lastClr="000000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zh-CN" altLang="en-US" sz="1500" dirty="0">
                <a:solidFill>
                  <a:sysClr val="windowText" lastClr="000000"/>
                </a:solidFill>
              </a:rPr>
              <a:t>求三个正态分布的均值、方差、混合比例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41918" y="2391847"/>
            <a:ext cx="3670981" cy="900453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31041" y="3421366"/>
            <a:ext cx="1772681" cy="1262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900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聚类：</a:t>
            </a:r>
            <a:r>
              <a:rPr lang="en-US" altLang="zh-CN" dirty="0"/>
              <a:t>k-means</a:t>
            </a:r>
            <a:r>
              <a:rPr lang="zh-CN" altLang="en-US" dirty="0"/>
              <a:t>、</a:t>
            </a:r>
            <a:r>
              <a:rPr lang="en-US" altLang="zh-CN" dirty="0"/>
              <a:t>GMM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GMM</a:t>
            </a:r>
            <a:r>
              <a:rPr kumimoji="1" lang="zh-CN" altLang="en-US" dirty="0"/>
              <a:t>混合高斯分布模型</a:t>
            </a:r>
            <a:endParaRPr kumimoji="1" lang="en-US" altLang="zh-CN" dirty="0"/>
          </a:p>
          <a:p>
            <a:r>
              <a:rPr kumimoji="1" lang="zh-CN" altLang="en-US" dirty="0"/>
              <a:t>从</a:t>
            </a:r>
            <a:r>
              <a:rPr kumimoji="1" lang="en-US" altLang="zh-CN" dirty="0"/>
              <a:t>1</a:t>
            </a:r>
            <a:r>
              <a:rPr kumimoji="1" lang="zh-CN" altLang="en-US" dirty="0"/>
              <a:t>维到多维（</a:t>
            </a:r>
            <a:r>
              <a:rPr kumimoji="1" lang="en-US" altLang="zh-CN" dirty="0"/>
              <a:t>2</a:t>
            </a:r>
            <a:r>
              <a:rPr kumimoji="1" lang="zh-CN" altLang="en-US"/>
              <a:t>维）</a:t>
            </a:r>
            <a:endParaRPr kumimoji="1" lang="en-US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4">
                <a:extLst>
                  <a:ext uri="{FF2B5EF4-FFF2-40B4-BE49-F238E27FC236}">
                    <a16:creationId xmlns:a16="http://schemas.microsoft.com/office/drawing/2014/main" id="{B841081F-E511-1F4F-8A4F-F0B880728290}"/>
                  </a:ext>
                </a:extLst>
              </p:cNvPr>
              <p:cNvSpPr txBox="1"/>
              <p:nvPr/>
            </p:nvSpPr>
            <p:spPr>
              <a:xfrm>
                <a:off x="1542042" y="1598434"/>
                <a:ext cx="2762295" cy="6721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𝝁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altLang="zh-CN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𝜮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4">
                <a:extLst>
                  <a:ext uri="{FF2B5EF4-FFF2-40B4-BE49-F238E27FC236}">
                    <a16:creationId xmlns:a16="http://schemas.microsoft.com/office/drawing/2014/main" id="{B841081F-E511-1F4F-8A4F-F0B8807282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2042" y="1598434"/>
                <a:ext cx="2762295" cy="67217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5">
                <a:extLst>
                  <a:ext uri="{FF2B5EF4-FFF2-40B4-BE49-F238E27FC236}">
                    <a16:creationId xmlns:a16="http://schemas.microsoft.com/office/drawing/2014/main" id="{1D729F4E-F166-464C-A272-984E8BA22578}"/>
                  </a:ext>
                </a:extLst>
              </p:cNvPr>
              <p:cNvSpPr txBox="1"/>
              <p:nvPr/>
            </p:nvSpPr>
            <p:spPr>
              <a:xfrm>
                <a:off x="4572000" y="1759528"/>
                <a:ext cx="22621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zh-CN" altLang="en-US" dirty="0"/>
                  <a:t>式中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nary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≥0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5">
                <a:extLst>
                  <a:ext uri="{FF2B5EF4-FFF2-40B4-BE49-F238E27FC236}">
                    <a16:creationId xmlns:a16="http://schemas.microsoft.com/office/drawing/2014/main" id="{1D729F4E-F166-464C-A272-984E8BA225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1759528"/>
                <a:ext cx="2262158" cy="276999"/>
              </a:xfrm>
              <a:prstGeom prst="rect">
                <a:avLst/>
              </a:prstGeom>
              <a:blipFill>
                <a:blip r:embed="rId3"/>
                <a:stretch>
                  <a:fillRect l="-6199" t="-177778" r="-2965" b="-2688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10">
            <a:extLst>
              <a:ext uri="{FF2B5EF4-FFF2-40B4-BE49-F238E27FC236}">
                <a16:creationId xmlns:a16="http://schemas.microsoft.com/office/drawing/2014/main" id="{849E0DD0-37A5-5745-91BD-D9BD60D0139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88" y="2550971"/>
            <a:ext cx="3510225" cy="1833994"/>
          </a:xfrm>
          <a:prstGeom prst="rect">
            <a:avLst/>
          </a:prstGeom>
        </p:spPr>
      </p:pic>
      <p:sp>
        <p:nvSpPr>
          <p:cNvPr id="7" name="左箭头 6"/>
          <p:cNvSpPr/>
          <p:nvPr/>
        </p:nvSpPr>
        <p:spPr>
          <a:xfrm>
            <a:off x="3827318" y="3017904"/>
            <a:ext cx="578427" cy="40524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196" name="Picture 4" descr="gaussian mixture model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7469" y="3582239"/>
            <a:ext cx="1572202" cy="1173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圆角矩形 9"/>
          <p:cNvSpPr/>
          <p:nvPr/>
        </p:nvSpPr>
        <p:spPr>
          <a:xfrm>
            <a:off x="3827318" y="3783943"/>
            <a:ext cx="3338946" cy="1265487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ysClr val="windowText" lastClr="000000"/>
                </a:solidFill>
              </a:rPr>
              <a:t>粉色数据：由红、绿、蓝</a:t>
            </a:r>
            <a:r>
              <a:rPr lang="en-US" altLang="zh-CN" sz="1400" dirty="0">
                <a:solidFill>
                  <a:sysClr val="windowText" lastClr="000000"/>
                </a:solidFill>
              </a:rPr>
              <a:t>3</a:t>
            </a:r>
            <a:r>
              <a:rPr lang="zh-CN" altLang="en-US" sz="1400" dirty="0">
                <a:solidFill>
                  <a:sysClr val="windowText" lastClr="000000"/>
                </a:solidFill>
              </a:rPr>
              <a:t>个正态分布数据组合而成</a:t>
            </a:r>
            <a:endParaRPr lang="en-US" altLang="zh-CN" sz="1400" dirty="0">
              <a:solidFill>
                <a:sysClr val="windowText" lastClr="000000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ysClr val="windowText" lastClr="000000"/>
                </a:solidFill>
              </a:rPr>
              <a:t>三个</a:t>
            </a:r>
            <a:r>
              <a:rPr lang="en-US" altLang="zh-CN" sz="1400" dirty="0">
                <a:solidFill>
                  <a:sysClr val="windowText" lastClr="000000"/>
                </a:solidFill>
              </a:rPr>
              <a:t>2</a:t>
            </a:r>
            <a:r>
              <a:rPr lang="zh-CN" altLang="en-US" sz="1400" dirty="0">
                <a:solidFill>
                  <a:sysClr val="windowText" lastClr="000000"/>
                </a:solidFill>
              </a:rPr>
              <a:t>维正态分布的均值和协方差不同</a:t>
            </a:r>
            <a:endParaRPr lang="en-US" altLang="zh-CN" sz="1400" dirty="0">
              <a:solidFill>
                <a:sysClr val="windowText" lastClr="000000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ysClr val="windowText" lastClr="000000"/>
                </a:solidFill>
              </a:rPr>
              <a:t>求三个</a:t>
            </a:r>
            <a:r>
              <a:rPr lang="en-US" altLang="zh-CN" sz="1400" dirty="0">
                <a:solidFill>
                  <a:sysClr val="windowText" lastClr="000000"/>
                </a:solidFill>
              </a:rPr>
              <a:t>2</a:t>
            </a:r>
            <a:r>
              <a:rPr lang="zh-CN" altLang="en-US" sz="1400" dirty="0">
                <a:solidFill>
                  <a:sysClr val="windowText" lastClr="000000"/>
                </a:solidFill>
              </a:rPr>
              <a:t>维正态分布的均值、协方差、混合比例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49241" y="2462148"/>
            <a:ext cx="4399399" cy="896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038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聚类：</a:t>
            </a:r>
            <a:r>
              <a:rPr lang="en-US" altLang="zh-CN" dirty="0"/>
              <a:t>k-means</a:t>
            </a:r>
            <a:r>
              <a:rPr lang="zh-CN" altLang="en-US" dirty="0"/>
              <a:t>、</a:t>
            </a:r>
            <a:r>
              <a:rPr lang="en-US" altLang="zh-CN" dirty="0"/>
              <a:t>GMM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GMM</a:t>
            </a:r>
            <a:r>
              <a:rPr kumimoji="1" lang="zh-CN" altLang="en-US" dirty="0"/>
              <a:t>混合高斯分布模型</a:t>
            </a:r>
            <a:endParaRPr kumimoji="1" lang="en-US" altLang="zh-CN" dirty="0"/>
          </a:p>
          <a:p>
            <a:r>
              <a:rPr kumimoji="1" lang="zh-CN" altLang="en-US" dirty="0"/>
              <a:t>从</a:t>
            </a:r>
            <a:r>
              <a:rPr kumimoji="1" lang="en-US" altLang="zh-CN" dirty="0"/>
              <a:t>1</a:t>
            </a:r>
            <a:r>
              <a:rPr kumimoji="1" lang="zh-CN" altLang="en-US" dirty="0"/>
              <a:t>维到多维（</a:t>
            </a:r>
            <a:r>
              <a:rPr kumimoji="1" lang="en-US" altLang="zh-CN" dirty="0"/>
              <a:t>2</a:t>
            </a:r>
            <a:r>
              <a:rPr kumimoji="1" lang="zh-CN" altLang="en-US" dirty="0"/>
              <a:t>维）</a:t>
            </a:r>
            <a:endParaRPr kumimoji="1" lang="en-US" altLang="zh-CN" dirty="0"/>
          </a:p>
          <a:p>
            <a:pPr lvl="1"/>
            <a:r>
              <a:rPr lang="zh-CN" altLang="en-US" dirty="0"/>
              <a:t>考虑多维数据 </a:t>
            </a:r>
            <a:r>
              <a:rPr lang="en-US" altLang="zh-CN" b="1" dirty="0">
                <a:solidFill>
                  <a:srgbClr val="C00000"/>
                </a:solidFill>
              </a:rPr>
              <a:t>–</a:t>
            </a:r>
            <a:r>
              <a:rPr lang="zh-CN" altLang="en-US" b="1" dirty="0">
                <a:solidFill>
                  <a:srgbClr val="C00000"/>
                </a:solidFill>
              </a:rPr>
              <a:t> </a:t>
            </a:r>
            <a:r>
              <a:rPr lang="en-US" altLang="zh-CN" b="1" dirty="0">
                <a:solidFill>
                  <a:srgbClr val="C00000"/>
                </a:solidFill>
              </a:rPr>
              <a:t>Expectation</a:t>
            </a:r>
            <a:r>
              <a:rPr lang="zh-CN" altLang="en-US" b="1" dirty="0">
                <a:solidFill>
                  <a:srgbClr val="C00000"/>
                </a:solidFill>
              </a:rPr>
              <a:t> </a:t>
            </a:r>
            <a:r>
              <a:rPr lang="en-US" altLang="zh-CN" b="1" dirty="0">
                <a:solidFill>
                  <a:srgbClr val="C00000"/>
                </a:solidFill>
              </a:rPr>
              <a:t>Step</a:t>
            </a:r>
            <a:endParaRPr kumimoji="1" lang="en-US" altLang="zh-CN" b="1" dirty="0">
              <a:solidFill>
                <a:srgbClr val="C00000"/>
              </a:solidFill>
            </a:endParaRPr>
          </a:p>
        </p:txBody>
      </p:sp>
      <p:sp>
        <p:nvSpPr>
          <p:cNvPr id="4" name="Text Box 2">
            <a:extLst>
              <a:ext uri="{FF2B5EF4-FFF2-40B4-BE49-F238E27FC236}">
                <a16:creationId xmlns:a16="http://schemas.microsoft.com/office/drawing/2014/main" id="{3C97FB5E-4998-6245-B9C6-76CE07E423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4185" y="2454785"/>
            <a:ext cx="1676400" cy="181588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600" i="1" dirty="0">
                <a:latin typeface="Times" pitchFamily="2" charset="0"/>
              </a:rPr>
              <a:t>x</a:t>
            </a:r>
            <a:r>
              <a:rPr lang="en-US" altLang="en-US" sz="1600" i="1" baseline="-25000" dirty="0">
                <a:latin typeface="Times" pitchFamily="2" charset="0"/>
              </a:rPr>
              <a:t>1</a:t>
            </a:r>
            <a:r>
              <a:rPr lang="en-US" altLang="en-US" sz="1600" dirty="0">
                <a:latin typeface="Times" pitchFamily="2" charset="0"/>
              </a:rPr>
              <a:t>={</a:t>
            </a:r>
            <a:r>
              <a:rPr lang="en-US" altLang="en-US" sz="1600" i="1" dirty="0">
                <a:latin typeface="Times" pitchFamily="2" charset="0"/>
              </a:rPr>
              <a:t>r</a:t>
            </a:r>
            <a:r>
              <a:rPr lang="en-US" altLang="en-US" sz="1600" i="1" baseline="-25000" dirty="0">
                <a:latin typeface="Times" pitchFamily="2" charset="0"/>
              </a:rPr>
              <a:t>1</a:t>
            </a:r>
            <a:r>
              <a:rPr lang="en-US" altLang="en-US" sz="1600" i="1" dirty="0">
                <a:latin typeface="Times" pitchFamily="2" charset="0"/>
              </a:rPr>
              <a:t>, g</a:t>
            </a:r>
            <a:r>
              <a:rPr lang="en-US" altLang="en-US" sz="1600" i="1" baseline="-25000" dirty="0">
                <a:latin typeface="Times" pitchFamily="2" charset="0"/>
              </a:rPr>
              <a:t>1</a:t>
            </a:r>
            <a:r>
              <a:rPr lang="en-US" altLang="en-US" sz="1600" i="1" dirty="0">
                <a:latin typeface="Times" pitchFamily="2" charset="0"/>
              </a:rPr>
              <a:t>, b</a:t>
            </a:r>
            <a:r>
              <a:rPr lang="en-US" altLang="en-US" sz="1600" i="1" baseline="-25000" dirty="0">
                <a:latin typeface="Times" pitchFamily="2" charset="0"/>
              </a:rPr>
              <a:t>1</a:t>
            </a:r>
            <a:r>
              <a:rPr lang="en-US" altLang="en-US" sz="1600" dirty="0">
                <a:latin typeface="Times" pitchFamily="2" charset="0"/>
              </a:rPr>
              <a:t>}</a:t>
            </a:r>
          </a:p>
          <a:p>
            <a:pPr>
              <a:spcBef>
                <a:spcPct val="50000"/>
              </a:spcBef>
            </a:pPr>
            <a:r>
              <a:rPr lang="en-US" altLang="en-US" sz="1600" i="1" dirty="0">
                <a:latin typeface="Times" pitchFamily="2" charset="0"/>
              </a:rPr>
              <a:t>x</a:t>
            </a:r>
            <a:r>
              <a:rPr lang="en-US" altLang="en-US" sz="1600" i="1" baseline="-25000" dirty="0">
                <a:latin typeface="Times" pitchFamily="2" charset="0"/>
              </a:rPr>
              <a:t>2</a:t>
            </a:r>
            <a:r>
              <a:rPr lang="en-US" altLang="en-US" sz="1600" dirty="0">
                <a:latin typeface="Times" pitchFamily="2" charset="0"/>
              </a:rPr>
              <a:t>={</a:t>
            </a:r>
            <a:r>
              <a:rPr lang="en-US" altLang="en-US" sz="1600" i="1" dirty="0">
                <a:latin typeface="Times" pitchFamily="2" charset="0"/>
              </a:rPr>
              <a:t>r</a:t>
            </a:r>
            <a:r>
              <a:rPr lang="en-US" altLang="en-US" sz="1600" i="1" baseline="-25000" dirty="0">
                <a:latin typeface="Times" pitchFamily="2" charset="0"/>
              </a:rPr>
              <a:t>2</a:t>
            </a:r>
            <a:r>
              <a:rPr lang="en-US" altLang="en-US" sz="1600" i="1" dirty="0">
                <a:latin typeface="Times" pitchFamily="2" charset="0"/>
              </a:rPr>
              <a:t>, g</a:t>
            </a:r>
            <a:r>
              <a:rPr lang="en-US" altLang="en-US" sz="1600" i="1" baseline="-25000" dirty="0">
                <a:latin typeface="Times" pitchFamily="2" charset="0"/>
              </a:rPr>
              <a:t>2</a:t>
            </a:r>
            <a:r>
              <a:rPr lang="en-US" altLang="en-US" sz="1600" i="1" dirty="0">
                <a:latin typeface="Times" pitchFamily="2" charset="0"/>
              </a:rPr>
              <a:t>, b</a:t>
            </a:r>
            <a:r>
              <a:rPr lang="en-US" altLang="en-US" sz="1600" i="1" baseline="-25000" dirty="0">
                <a:latin typeface="Times" pitchFamily="2" charset="0"/>
              </a:rPr>
              <a:t>2</a:t>
            </a:r>
            <a:r>
              <a:rPr lang="en-US" altLang="en-US" sz="1600" dirty="0">
                <a:latin typeface="Times" pitchFamily="2" charset="0"/>
              </a:rPr>
              <a:t>}</a:t>
            </a:r>
          </a:p>
          <a:p>
            <a:pPr>
              <a:spcBef>
                <a:spcPct val="50000"/>
              </a:spcBef>
            </a:pPr>
            <a:r>
              <a:rPr lang="en-US" altLang="en-US" sz="1600" dirty="0">
                <a:latin typeface="Times" pitchFamily="2" charset="0"/>
              </a:rPr>
              <a:t>…</a:t>
            </a:r>
          </a:p>
          <a:p>
            <a:pPr>
              <a:spcBef>
                <a:spcPct val="50000"/>
              </a:spcBef>
            </a:pPr>
            <a:r>
              <a:rPr lang="en-US" altLang="en-US" sz="1600" i="1" dirty="0">
                <a:latin typeface="Times" pitchFamily="2" charset="0"/>
              </a:rPr>
              <a:t>x</a:t>
            </a:r>
            <a:r>
              <a:rPr lang="en-US" altLang="en-US" sz="1600" i="1" baseline="-25000" dirty="0">
                <a:latin typeface="Times" pitchFamily="2" charset="0"/>
              </a:rPr>
              <a:t>i</a:t>
            </a:r>
            <a:r>
              <a:rPr lang="en-US" altLang="en-US" sz="1600" dirty="0">
                <a:latin typeface="Times" pitchFamily="2" charset="0"/>
              </a:rPr>
              <a:t>={</a:t>
            </a:r>
            <a:r>
              <a:rPr lang="en-US" altLang="en-US" sz="1600" i="1" dirty="0" err="1">
                <a:latin typeface="Times" pitchFamily="2" charset="0"/>
              </a:rPr>
              <a:t>r</a:t>
            </a:r>
            <a:r>
              <a:rPr lang="en-US" altLang="en-US" sz="1600" i="1" baseline="-25000" dirty="0" err="1">
                <a:latin typeface="Times" pitchFamily="2" charset="0"/>
              </a:rPr>
              <a:t>i</a:t>
            </a:r>
            <a:r>
              <a:rPr lang="en-US" altLang="en-US" sz="1600" i="1" dirty="0">
                <a:latin typeface="Times" pitchFamily="2" charset="0"/>
              </a:rPr>
              <a:t>, </a:t>
            </a:r>
            <a:r>
              <a:rPr lang="en-US" altLang="en-US" sz="1600" i="1" dirty="0" err="1">
                <a:latin typeface="Times" pitchFamily="2" charset="0"/>
              </a:rPr>
              <a:t>g</a:t>
            </a:r>
            <a:r>
              <a:rPr lang="en-US" altLang="en-US" sz="1600" i="1" baseline="-25000" dirty="0" err="1">
                <a:latin typeface="Times" pitchFamily="2" charset="0"/>
              </a:rPr>
              <a:t>i</a:t>
            </a:r>
            <a:r>
              <a:rPr lang="en-US" altLang="en-US" sz="1600" i="1" dirty="0">
                <a:latin typeface="Times" pitchFamily="2" charset="0"/>
              </a:rPr>
              <a:t>, b</a:t>
            </a:r>
            <a:r>
              <a:rPr lang="en-US" altLang="en-US" sz="1600" i="1" baseline="-25000" dirty="0">
                <a:latin typeface="Times" pitchFamily="2" charset="0"/>
              </a:rPr>
              <a:t>i</a:t>
            </a:r>
            <a:r>
              <a:rPr lang="en-US" altLang="en-US" sz="1600" dirty="0">
                <a:latin typeface="Times" pitchFamily="2" charset="0"/>
              </a:rPr>
              <a:t>}</a:t>
            </a:r>
          </a:p>
          <a:p>
            <a:pPr>
              <a:spcBef>
                <a:spcPct val="50000"/>
              </a:spcBef>
            </a:pPr>
            <a:r>
              <a:rPr lang="en-US" altLang="en-US" sz="1600" dirty="0">
                <a:latin typeface="Times" pitchFamily="2" charset="0"/>
              </a:rPr>
              <a:t>…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1682BECE-0FF4-894A-8CAB-A8089882D6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20185" y="2454785"/>
            <a:ext cx="2286000" cy="162237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 sz="1600" dirty="0">
                <a:latin typeface="Times" pitchFamily="2" charset="0"/>
              </a:rPr>
              <a:t>Cluster Parameters</a:t>
            </a:r>
          </a:p>
          <a:p>
            <a:pPr algn="ctr"/>
            <a:r>
              <a:rPr lang="en-US" altLang="en-US" sz="1600" dirty="0">
                <a:latin typeface="Times" pitchFamily="2" charset="0"/>
                <a:sym typeface="Symbol" pitchFamily="2" charset="2"/>
              </a:rPr>
              <a:t>(</a:t>
            </a:r>
            <a:r>
              <a:rPr lang="en-US" altLang="en-US" sz="1600" i="1" dirty="0">
                <a:latin typeface="Times" pitchFamily="2" charset="0"/>
                <a:sym typeface="Symbol" pitchFamily="2" charset="2"/>
              </a:rPr>
              <a:t></a:t>
            </a:r>
            <a:r>
              <a:rPr lang="en-US" altLang="en-US" sz="1600" i="1" baseline="-25000" dirty="0">
                <a:latin typeface="Times" pitchFamily="2" charset="0"/>
                <a:sym typeface="Symbol" pitchFamily="2" charset="2"/>
              </a:rPr>
              <a:t>1</a:t>
            </a:r>
            <a:r>
              <a:rPr lang="en-US" altLang="en-US" sz="1600" i="1" dirty="0">
                <a:latin typeface="Times" pitchFamily="2" charset="0"/>
                <a:sym typeface="Symbol" pitchFamily="2" charset="2"/>
              </a:rPr>
              <a:t>,</a:t>
            </a:r>
            <a:r>
              <a:rPr lang="en-US" altLang="en-US" sz="1600" i="1" baseline="-25000" dirty="0">
                <a:latin typeface="Times" pitchFamily="2" charset="0"/>
                <a:sym typeface="Symbol" pitchFamily="2" charset="2"/>
              </a:rPr>
              <a:t>1</a:t>
            </a:r>
            <a:r>
              <a:rPr lang="en-US" altLang="en-US" sz="1600" dirty="0">
                <a:latin typeface="Times" pitchFamily="2" charset="0"/>
                <a:sym typeface="Symbol" pitchFamily="2" charset="2"/>
              </a:rPr>
              <a:t>)</a:t>
            </a:r>
            <a:r>
              <a:rPr lang="en-US" altLang="en-US" sz="1600" i="1" dirty="0">
                <a:latin typeface="Times" pitchFamily="2" charset="0"/>
                <a:sym typeface="Symbol" pitchFamily="2" charset="2"/>
              </a:rPr>
              <a:t>, p</a:t>
            </a:r>
            <a:r>
              <a:rPr lang="en-US" altLang="en-US" sz="1600" dirty="0">
                <a:latin typeface="Times" pitchFamily="2" charset="0"/>
                <a:sym typeface="Symbol" pitchFamily="2" charset="2"/>
              </a:rPr>
              <a:t>(</a:t>
            </a:r>
            <a:r>
              <a:rPr lang="en-US" altLang="en-US" sz="1600" i="1" dirty="0">
                <a:latin typeface="Times" pitchFamily="2" charset="0"/>
                <a:sym typeface="Symbol" pitchFamily="2" charset="2"/>
              </a:rPr>
              <a:t>C</a:t>
            </a:r>
            <a:r>
              <a:rPr lang="en-US" altLang="en-US" sz="1600" i="1" baseline="-25000" dirty="0">
                <a:latin typeface="Times" pitchFamily="2" charset="0"/>
                <a:sym typeface="Symbol" pitchFamily="2" charset="2"/>
              </a:rPr>
              <a:t>1</a:t>
            </a:r>
            <a:r>
              <a:rPr lang="en-US" altLang="en-US" sz="1600" dirty="0">
                <a:latin typeface="Times" pitchFamily="2" charset="0"/>
                <a:sym typeface="Symbol" pitchFamily="2" charset="2"/>
              </a:rPr>
              <a:t>)</a:t>
            </a:r>
            <a:r>
              <a:rPr lang="en-US" altLang="en-US" sz="1600" dirty="0">
                <a:latin typeface="Times" pitchFamily="2" charset="0"/>
              </a:rPr>
              <a:t> for C</a:t>
            </a:r>
            <a:r>
              <a:rPr lang="en-US" altLang="en-US" sz="1600" i="1" baseline="-25000" dirty="0">
                <a:latin typeface="Times" pitchFamily="2" charset="0"/>
              </a:rPr>
              <a:t>1</a:t>
            </a:r>
          </a:p>
          <a:p>
            <a:pPr algn="ctr"/>
            <a:r>
              <a:rPr lang="en-US" altLang="en-US" sz="1600" dirty="0">
                <a:latin typeface="Times" pitchFamily="2" charset="0"/>
                <a:sym typeface="Symbol" pitchFamily="2" charset="2"/>
              </a:rPr>
              <a:t>(</a:t>
            </a:r>
            <a:r>
              <a:rPr lang="en-US" altLang="en-US" sz="1600" i="1" dirty="0">
                <a:latin typeface="Times" pitchFamily="2" charset="0"/>
                <a:sym typeface="Symbol" pitchFamily="2" charset="2"/>
              </a:rPr>
              <a:t></a:t>
            </a:r>
            <a:r>
              <a:rPr lang="en-US" altLang="en-US" sz="1600" i="1" baseline="-25000" dirty="0">
                <a:latin typeface="Times" pitchFamily="2" charset="0"/>
                <a:sym typeface="Symbol" pitchFamily="2" charset="2"/>
              </a:rPr>
              <a:t>2</a:t>
            </a:r>
            <a:r>
              <a:rPr lang="en-US" altLang="en-US" sz="1600" i="1" dirty="0">
                <a:latin typeface="Times" pitchFamily="2" charset="0"/>
                <a:sym typeface="Symbol" pitchFamily="2" charset="2"/>
              </a:rPr>
              <a:t>,</a:t>
            </a:r>
            <a:r>
              <a:rPr lang="en-US" altLang="en-US" sz="1600" i="1" baseline="-25000" dirty="0">
                <a:latin typeface="Times" pitchFamily="2" charset="0"/>
                <a:sym typeface="Symbol" pitchFamily="2" charset="2"/>
              </a:rPr>
              <a:t>2</a:t>
            </a:r>
            <a:r>
              <a:rPr lang="en-US" altLang="en-US" sz="1600" dirty="0">
                <a:latin typeface="Times" pitchFamily="2" charset="0"/>
                <a:sym typeface="Symbol" pitchFamily="2" charset="2"/>
              </a:rPr>
              <a:t>)</a:t>
            </a:r>
            <a:r>
              <a:rPr lang="en-US" altLang="en-US" sz="1600" i="1" dirty="0">
                <a:latin typeface="Times" pitchFamily="2" charset="0"/>
                <a:sym typeface="Symbol" pitchFamily="2" charset="2"/>
              </a:rPr>
              <a:t>, p</a:t>
            </a:r>
            <a:r>
              <a:rPr lang="en-US" altLang="en-US" sz="1600" dirty="0">
                <a:latin typeface="Times" pitchFamily="2" charset="0"/>
                <a:sym typeface="Symbol" pitchFamily="2" charset="2"/>
              </a:rPr>
              <a:t>(</a:t>
            </a:r>
            <a:r>
              <a:rPr lang="en-US" altLang="en-US" sz="1600" i="1" dirty="0">
                <a:latin typeface="Times" pitchFamily="2" charset="0"/>
                <a:sym typeface="Symbol" pitchFamily="2" charset="2"/>
              </a:rPr>
              <a:t>C</a:t>
            </a:r>
            <a:r>
              <a:rPr lang="en-US" altLang="en-US" sz="1600" i="1" baseline="-25000" dirty="0">
                <a:latin typeface="Times" pitchFamily="2" charset="0"/>
                <a:sym typeface="Symbol" pitchFamily="2" charset="2"/>
              </a:rPr>
              <a:t>2</a:t>
            </a:r>
            <a:r>
              <a:rPr lang="en-US" altLang="en-US" sz="1600" dirty="0">
                <a:latin typeface="Times" pitchFamily="2" charset="0"/>
                <a:sym typeface="Symbol" pitchFamily="2" charset="2"/>
              </a:rPr>
              <a:t>)</a:t>
            </a:r>
            <a:r>
              <a:rPr lang="en-US" altLang="en-US" sz="1600" dirty="0">
                <a:latin typeface="Times" pitchFamily="2" charset="0"/>
              </a:rPr>
              <a:t> for C</a:t>
            </a:r>
            <a:r>
              <a:rPr lang="en-US" altLang="en-US" sz="1600" i="1" baseline="-25000" dirty="0">
                <a:latin typeface="Times" pitchFamily="2" charset="0"/>
              </a:rPr>
              <a:t>2</a:t>
            </a:r>
          </a:p>
          <a:p>
            <a:pPr algn="ctr"/>
            <a:endParaRPr lang="en-US" altLang="en-US" sz="1600" i="1" baseline="-25000" dirty="0">
              <a:latin typeface="Times" pitchFamily="2" charset="0"/>
            </a:endParaRPr>
          </a:p>
          <a:p>
            <a:pPr algn="ctr"/>
            <a:r>
              <a:rPr lang="en-US" altLang="en-US" sz="1600" dirty="0">
                <a:latin typeface="Times" pitchFamily="2" charset="0"/>
              </a:rPr>
              <a:t>…</a:t>
            </a:r>
            <a:endParaRPr lang="en-US" altLang="en-US" sz="1600" i="1" dirty="0">
              <a:latin typeface="Times" pitchFamily="2" charset="0"/>
            </a:endParaRPr>
          </a:p>
          <a:p>
            <a:pPr algn="ctr"/>
            <a:r>
              <a:rPr lang="en-US" altLang="en-US" sz="1600" dirty="0">
                <a:latin typeface="Times" pitchFamily="2" charset="0"/>
                <a:sym typeface="Symbol" pitchFamily="2" charset="2"/>
              </a:rPr>
              <a:t>(</a:t>
            </a:r>
            <a:r>
              <a:rPr lang="en-US" altLang="en-US" sz="1600" i="1" dirty="0">
                <a:latin typeface="Times" pitchFamily="2" charset="0"/>
                <a:sym typeface="Symbol" pitchFamily="2" charset="2"/>
              </a:rPr>
              <a:t></a:t>
            </a:r>
            <a:r>
              <a:rPr lang="en-US" altLang="en-US" sz="1600" i="1" baseline="-25000" dirty="0" err="1">
                <a:latin typeface="Times" pitchFamily="2" charset="0"/>
                <a:sym typeface="Symbol" pitchFamily="2" charset="2"/>
              </a:rPr>
              <a:t>k</a:t>
            </a:r>
            <a:r>
              <a:rPr lang="en-US" altLang="en-US" sz="1600" i="1" dirty="0" err="1">
                <a:latin typeface="Times" pitchFamily="2" charset="0"/>
                <a:sym typeface="Symbol" pitchFamily="2" charset="2"/>
              </a:rPr>
              <a:t>,</a:t>
            </a:r>
            <a:r>
              <a:rPr lang="en-US" altLang="en-US" sz="1600" i="1" baseline="-25000" dirty="0" err="1">
                <a:latin typeface="Times" pitchFamily="2" charset="0"/>
                <a:sym typeface="Symbol" pitchFamily="2" charset="2"/>
              </a:rPr>
              <a:t>k</a:t>
            </a:r>
            <a:r>
              <a:rPr lang="en-US" altLang="en-US" sz="1600" dirty="0">
                <a:latin typeface="Times" pitchFamily="2" charset="0"/>
                <a:sym typeface="Symbol" pitchFamily="2" charset="2"/>
              </a:rPr>
              <a:t>)</a:t>
            </a:r>
            <a:r>
              <a:rPr lang="en-US" altLang="en-US" sz="1600" i="1" dirty="0">
                <a:latin typeface="Times" pitchFamily="2" charset="0"/>
                <a:sym typeface="Symbol" pitchFamily="2" charset="2"/>
              </a:rPr>
              <a:t>, p</a:t>
            </a:r>
            <a:r>
              <a:rPr lang="en-US" altLang="en-US" sz="1600" dirty="0">
                <a:latin typeface="Times" pitchFamily="2" charset="0"/>
                <a:sym typeface="Symbol" pitchFamily="2" charset="2"/>
              </a:rPr>
              <a:t>(</a:t>
            </a:r>
            <a:r>
              <a:rPr lang="en-US" altLang="en-US" sz="1600" i="1" dirty="0" err="1">
                <a:latin typeface="Times" pitchFamily="2" charset="0"/>
                <a:sym typeface="Symbol" pitchFamily="2" charset="2"/>
              </a:rPr>
              <a:t>C</a:t>
            </a:r>
            <a:r>
              <a:rPr lang="en-US" altLang="en-US" sz="1600" i="1" baseline="-25000" dirty="0" err="1">
                <a:latin typeface="Times" pitchFamily="2" charset="0"/>
                <a:sym typeface="Symbol" pitchFamily="2" charset="2"/>
              </a:rPr>
              <a:t>k</a:t>
            </a:r>
            <a:r>
              <a:rPr lang="en-US" altLang="en-US" sz="1600" dirty="0">
                <a:latin typeface="Times" pitchFamily="2" charset="0"/>
                <a:sym typeface="Symbol" pitchFamily="2" charset="2"/>
              </a:rPr>
              <a:t>)</a:t>
            </a:r>
            <a:r>
              <a:rPr lang="en-US" altLang="en-US" sz="1600" dirty="0">
                <a:latin typeface="Times" pitchFamily="2" charset="0"/>
              </a:rPr>
              <a:t> for </a:t>
            </a:r>
            <a:r>
              <a:rPr lang="en-US" altLang="en-US" sz="1600" dirty="0" err="1">
                <a:latin typeface="Times" pitchFamily="2" charset="0"/>
              </a:rPr>
              <a:t>C</a:t>
            </a:r>
            <a:r>
              <a:rPr lang="en-US" altLang="en-US" sz="1600" i="1" baseline="-25000" dirty="0" err="1">
                <a:latin typeface="Times" pitchFamily="2" charset="0"/>
              </a:rPr>
              <a:t>k</a:t>
            </a:r>
            <a:endParaRPr lang="en-US" altLang="en-US" sz="1600" i="1" baseline="-25000" dirty="0">
              <a:latin typeface="Times" pitchFamily="2" charset="0"/>
            </a:endParaRPr>
          </a:p>
        </p:txBody>
      </p:sp>
      <p:sp>
        <p:nvSpPr>
          <p:cNvPr id="6" name="Text Box 5">
            <a:extLst>
              <a:ext uri="{FF2B5EF4-FFF2-40B4-BE49-F238E27FC236}">
                <a16:creationId xmlns:a16="http://schemas.microsoft.com/office/drawing/2014/main" id="{5A27CD1A-36C6-764F-9AD2-4F1F58C966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6476" y="2028798"/>
            <a:ext cx="161454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输入</a:t>
            </a:r>
            <a:r>
              <a:rPr lang="en-US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(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已知数据</a:t>
            </a:r>
            <a:r>
              <a:rPr lang="en-US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</a:p>
        </p:txBody>
      </p:sp>
      <p:sp>
        <p:nvSpPr>
          <p:cNvPr id="7" name="Text Box 6">
            <a:extLst>
              <a:ext uri="{FF2B5EF4-FFF2-40B4-BE49-F238E27FC236}">
                <a16:creationId xmlns:a16="http://schemas.microsoft.com/office/drawing/2014/main" id="{6C5DEB07-CAFD-6D45-B22B-1C290F769E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92476" y="2028798"/>
            <a:ext cx="161454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输入</a:t>
            </a:r>
            <a:r>
              <a:rPr lang="en-US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(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当前估计</a:t>
            </a:r>
            <a:r>
              <a:rPr lang="en-US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</a:p>
        </p:txBody>
      </p:sp>
      <p:sp>
        <p:nvSpPr>
          <p:cNvPr id="8" name="Text Box 7">
            <a:extLst>
              <a:ext uri="{FF2B5EF4-FFF2-40B4-BE49-F238E27FC236}">
                <a16:creationId xmlns:a16="http://schemas.microsoft.com/office/drawing/2014/main" id="{FB0B9EA2-5BB3-1945-87A1-6B3007B171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25983" y="2028798"/>
            <a:ext cx="162095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输出：分配结果</a:t>
            </a:r>
            <a:endParaRPr lang="en-US" alt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" name="Text Box 8">
            <a:extLst>
              <a:ext uri="{FF2B5EF4-FFF2-40B4-BE49-F238E27FC236}">
                <a16:creationId xmlns:a16="http://schemas.microsoft.com/office/drawing/2014/main" id="{B0FEC88E-090C-864A-B6D9-2995A973B4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86785" y="3010357"/>
            <a:ext cx="45720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600">
                <a:latin typeface="Tahoma" panose="020B0604030504040204" pitchFamily="34" charset="0"/>
              </a:rPr>
              <a:t>+</a:t>
            </a:r>
          </a:p>
        </p:txBody>
      </p:sp>
      <p:sp>
        <p:nvSpPr>
          <p:cNvPr id="10" name="AutoShape 9">
            <a:extLst>
              <a:ext uri="{FF2B5EF4-FFF2-40B4-BE49-F238E27FC236}">
                <a16:creationId xmlns:a16="http://schemas.microsoft.com/office/drawing/2014/main" id="{39A87EC7-EF96-FE40-BF86-2C50B90C14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34785" y="3086557"/>
            <a:ext cx="533400" cy="228600"/>
          </a:xfrm>
          <a:prstGeom prst="rightArrow">
            <a:avLst>
              <a:gd name="adj1" fmla="val 50000"/>
              <a:gd name="adj2" fmla="val 58333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 sz="16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42A7EED-8687-744B-A131-F4414BB482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20585" y="2466109"/>
            <a:ext cx="2133600" cy="17634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endParaRPr lang="en-US" altLang="en-US" sz="1600" i="1" dirty="0">
              <a:latin typeface="Times" pitchFamily="2" charset="0"/>
            </a:endParaRPr>
          </a:p>
          <a:p>
            <a:pPr algn="ctr"/>
            <a:r>
              <a:rPr lang="en-US" altLang="en-US" sz="1600" i="1" dirty="0">
                <a:latin typeface="Times" pitchFamily="2" charset="0"/>
              </a:rPr>
              <a:t>p</a:t>
            </a:r>
            <a:r>
              <a:rPr lang="en-US" altLang="en-US" sz="1600" dirty="0">
                <a:latin typeface="Times" pitchFamily="2" charset="0"/>
              </a:rPr>
              <a:t>(</a:t>
            </a:r>
            <a:r>
              <a:rPr lang="en-US" altLang="en-US" sz="1600" dirty="0">
                <a:latin typeface="Times" pitchFamily="2" charset="0"/>
                <a:sym typeface="Symbol" pitchFamily="2" charset="2"/>
              </a:rPr>
              <a:t>C</a:t>
            </a:r>
            <a:r>
              <a:rPr lang="en-US" altLang="en-US" sz="1600" i="1" baseline="-25000" dirty="0">
                <a:latin typeface="Times" pitchFamily="2" charset="0"/>
                <a:sym typeface="Symbol" pitchFamily="2" charset="2"/>
              </a:rPr>
              <a:t>1</a:t>
            </a:r>
            <a:r>
              <a:rPr lang="en-US" altLang="en-US" sz="1600" i="1" dirty="0">
                <a:latin typeface="Times" pitchFamily="2" charset="0"/>
                <a:sym typeface="Symbol" pitchFamily="2" charset="2"/>
              </a:rPr>
              <a:t>|</a:t>
            </a:r>
            <a:r>
              <a:rPr lang="en-US" altLang="en-US" sz="1600" i="1" dirty="0">
                <a:latin typeface="Times" pitchFamily="2" charset="0"/>
              </a:rPr>
              <a:t>x</a:t>
            </a:r>
            <a:r>
              <a:rPr lang="en-US" altLang="en-US" sz="1600" i="1" baseline="-25000" dirty="0">
                <a:latin typeface="Times" pitchFamily="2" charset="0"/>
              </a:rPr>
              <a:t>1</a:t>
            </a:r>
            <a:r>
              <a:rPr lang="en-US" altLang="en-US" sz="1600" dirty="0">
                <a:latin typeface="Times" pitchFamily="2" charset="0"/>
                <a:sym typeface="Symbol" pitchFamily="2" charset="2"/>
              </a:rPr>
              <a:t>)</a:t>
            </a:r>
          </a:p>
          <a:p>
            <a:pPr algn="ctr"/>
            <a:r>
              <a:rPr lang="en-US" altLang="en-US" sz="1600" i="1" dirty="0">
                <a:latin typeface="Times" pitchFamily="2" charset="0"/>
                <a:sym typeface="Symbol" pitchFamily="2" charset="2"/>
              </a:rPr>
              <a:t>p</a:t>
            </a:r>
            <a:r>
              <a:rPr lang="en-US" altLang="en-US" sz="1600" dirty="0">
                <a:latin typeface="Times" pitchFamily="2" charset="0"/>
                <a:sym typeface="Symbol" pitchFamily="2" charset="2"/>
              </a:rPr>
              <a:t>(C</a:t>
            </a:r>
            <a:r>
              <a:rPr lang="en-US" altLang="en-US" sz="1600" i="1" baseline="-25000" dirty="0">
                <a:latin typeface="Times" pitchFamily="2" charset="0"/>
                <a:sym typeface="Symbol" pitchFamily="2" charset="2"/>
              </a:rPr>
              <a:t>j</a:t>
            </a:r>
            <a:r>
              <a:rPr lang="en-US" altLang="en-US" sz="1600" i="1" dirty="0">
                <a:latin typeface="Times" pitchFamily="2" charset="0"/>
                <a:sym typeface="Symbol" pitchFamily="2" charset="2"/>
              </a:rPr>
              <a:t>|</a:t>
            </a:r>
            <a:r>
              <a:rPr lang="en-US" altLang="en-US" sz="1600" i="1" dirty="0">
                <a:latin typeface="Times" pitchFamily="2" charset="0"/>
              </a:rPr>
              <a:t>x</a:t>
            </a:r>
            <a:r>
              <a:rPr lang="en-US" altLang="en-US" sz="1600" i="1" baseline="-25000" dirty="0">
                <a:latin typeface="Times" pitchFamily="2" charset="0"/>
              </a:rPr>
              <a:t>2</a:t>
            </a:r>
            <a:r>
              <a:rPr lang="en-US" altLang="en-US" sz="1600" dirty="0">
                <a:latin typeface="Times" pitchFamily="2" charset="0"/>
                <a:sym typeface="Symbol" pitchFamily="2" charset="2"/>
              </a:rPr>
              <a:t>)</a:t>
            </a:r>
          </a:p>
          <a:p>
            <a:pPr algn="ctr"/>
            <a:r>
              <a:rPr lang="en-US" altLang="en-US" sz="1600" dirty="0">
                <a:latin typeface="Times" pitchFamily="2" charset="0"/>
                <a:sym typeface="Symbol" pitchFamily="2" charset="2"/>
              </a:rPr>
              <a:t>…</a:t>
            </a:r>
          </a:p>
          <a:p>
            <a:pPr algn="ctr"/>
            <a:r>
              <a:rPr lang="en-US" altLang="en-US" sz="1600" i="1" dirty="0">
                <a:latin typeface="Times" pitchFamily="2" charset="0"/>
              </a:rPr>
              <a:t>p</a:t>
            </a:r>
            <a:r>
              <a:rPr lang="en-US" altLang="en-US" sz="1600" dirty="0">
                <a:latin typeface="Times" pitchFamily="2" charset="0"/>
              </a:rPr>
              <a:t>(</a:t>
            </a:r>
            <a:r>
              <a:rPr lang="en-US" altLang="en-US" sz="1600" dirty="0" err="1">
                <a:latin typeface="Times" pitchFamily="2" charset="0"/>
                <a:sym typeface="Symbol" pitchFamily="2" charset="2"/>
              </a:rPr>
              <a:t>C</a:t>
            </a:r>
            <a:r>
              <a:rPr lang="en-US" altLang="en-US" sz="1600" i="1" baseline="-25000" dirty="0" err="1">
                <a:latin typeface="Times" pitchFamily="2" charset="0"/>
                <a:sym typeface="Symbol" pitchFamily="2" charset="2"/>
              </a:rPr>
              <a:t>j</a:t>
            </a:r>
            <a:r>
              <a:rPr lang="en-US" altLang="en-US" sz="1600" i="1" dirty="0" err="1">
                <a:latin typeface="Times" pitchFamily="2" charset="0"/>
                <a:sym typeface="Symbol" pitchFamily="2" charset="2"/>
              </a:rPr>
              <a:t>|</a:t>
            </a:r>
            <a:r>
              <a:rPr lang="en-US" altLang="en-US" sz="1600" i="1" dirty="0" err="1">
                <a:latin typeface="Times" pitchFamily="2" charset="0"/>
              </a:rPr>
              <a:t>x</a:t>
            </a:r>
            <a:r>
              <a:rPr lang="en-US" altLang="en-US" sz="1600" i="1" baseline="-25000" dirty="0" err="1">
                <a:latin typeface="Times" pitchFamily="2" charset="0"/>
              </a:rPr>
              <a:t>i</a:t>
            </a:r>
            <a:r>
              <a:rPr lang="en-US" altLang="en-US" sz="1600" dirty="0">
                <a:latin typeface="Times" pitchFamily="2" charset="0"/>
                <a:sym typeface="Symbol" pitchFamily="2" charset="2"/>
              </a:rPr>
              <a:t>)</a:t>
            </a:r>
          </a:p>
          <a:p>
            <a:pPr algn="ctr"/>
            <a:r>
              <a:rPr lang="en-US" altLang="en-US" sz="1600" dirty="0">
                <a:latin typeface="Times" pitchFamily="2" charset="0"/>
                <a:sym typeface="Symbol" pitchFamily="2" charset="2"/>
              </a:rPr>
              <a:t>…</a:t>
            </a:r>
          </a:p>
        </p:txBody>
      </p:sp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87280B89-DCFD-824C-BBBD-1675D564D50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51802677"/>
              </p:ext>
            </p:extLst>
          </p:nvPr>
        </p:nvGraphicFramePr>
        <p:xfrm>
          <a:off x="2286453" y="4163733"/>
          <a:ext cx="4157932" cy="6993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55" name="Equation" r:id="rId3" imgW="73431400" imgH="13462000" progId="Equation.3">
                  <p:embed/>
                </p:oleObj>
              </mc:Choice>
              <mc:Fallback>
                <p:oleObj name="Equation" r:id="rId3" imgW="73431400" imgH="13462000" progId="Equation.3">
                  <p:embed/>
                  <p:pic>
                    <p:nvPicPr>
                      <p:cNvPr id="13" name="Object 11">
                        <a:extLst>
                          <a:ext uri="{FF2B5EF4-FFF2-40B4-BE49-F238E27FC236}">
                            <a16:creationId xmlns:a16="http://schemas.microsoft.com/office/drawing/2014/main" id="{87280B89-DCFD-824C-BBBD-1675D564D50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453" y="4163733"/>
                        <a:ext cx="4157932" cy="69935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下弧形箭头 12"/>
          <p:cNvSpPr/>
          <p:nvPr/>
        </p:nvSpPr>
        <p:spPr>
          <a:xfrm>
            <a:off x="6550267" y="4333240"/>
            <a:ext cx="1318260" cy="537210"/>
          </a:xfrm>
          <a:prstGeom prst="curvedUpArrow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9">
                <a:extLst>
                  <a:ext uri="{FF2B5EF4-FFF2-40B4-BE49-F238E27FC236}">
                    <a16:creationId xmlns:a16="http://schemas.microsoft.com/office/drawing/2014/main" id="{9616A7EF-AEB8-4C64-8634-A4AD48991BA4}"/>
                  </a:ext>
                </a:extLst>
              </p:cNvPr>
              <p:cNvSpPr/>
              <p:nvPr/>
            </p:nvSpPr>
            <p:spPr>
              <a:xfrm>
                <a:off x="5196344" y="697405"/>
                <a:ext cx="3457841" cy="395621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就是当前类簇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1" dirty="0">
                    <a:solidFill>
                      <a:srgbClr val="C00000"/>
                    </a:solidFill>
                  </a:rPr>
                  <a:t>权重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𝜶</m:t>
                        </m:r>
                      </m:e>
                      <m:sub>
                        <m:r>
                          <a:rPr lang="en-US" altLang="zh-CN" b="1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14" name="Rectangle 9">
                <a:extLst>
                  <a:ext uri="{FF2B5EF4-FFF2-40B4-BE49-F238E27FC236}">
                    <a16:creationId xmlns:a16="http://schemas.microsoft.com/office/drawing/2014/main" id="{9616A7EF-AEB8-4C64-8634-A4AD48991B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6344" y="697405"/>
                <a:ext cx="3457841" cy="395621"/>
              </a:xfrm>
              <a:prstGeom prst="rect">
                <a:avLst/>
              </a:prstGeom>
              <a:blipFill>
                <a:blip r:embed="rId5"/>
                <a:stretch>
                  <a:fillRect t="-5970" b="-14925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7">
                <a:extLst>
                  <a:ext uri="{FF2B5EF4-FFF2-40B4-BE49-F238E27FC236}">
                    <a16:creationId xmlns:a16="http://schemas.microsoft.com/office/drawing/2014/main" id="{10EC6033-0BEA-460D-966E-2F93015BA937}"/>
                  </a:ext>
                </a:extLst>
              </p:cNvPr>
              <p:cNvSpPr/>
              <p:nvPr/>
            </p:nvSpPr>
            <p:spPr>
              <a:xfrm>
                <a:off x="4938022" y="1213493"/>
                <a:ext cx="1506363" cy="555921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 wrap="square">
                <a:spAutoFit/>
              </a:bodyPr>
              <a:lstStyle/>
              <a:p>
                <a:pPr algn="just"/>
                <a14:m>
                  <m:oMath xmlns:m="http://schemas.openxmlformats.org/officeDocument/2006/math">
                    <m:r>
                      <a:rPr lang="en-US" altLang="zh-CN" sz="140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4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altLang="zh-CN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zh-CN" altLang="en-US" sz="1400" b="0" i="1">
                        <a:latin typeface="Cambria Math" panose="02040503050406030204" pitchFamily="18" charset="0"/>
                      </a:rPr>
                      <m:t>即</m:t>
                    </m:r>
                    <m:r>
                      <m:rPr>
                        <m:sty m:val="p"/>
                      </m:rPr>
                      <a:rPr lang="en-US" altLang="zh-CN" sz="1400" i="1"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r>
                  <a:rPr lang="en-US" sz="1400" dirty="0"/>
                  <a:t>i</a:t>
                </a:r>
                <a:r>
                  <a:rPr lang="zh-CN" altLang="en-US" sz="1400" dirty="0"/>
                  <a:t>代入概率密度函数</a:t>
                </a:r>
                <a:endParaRPr lang="en-US" sz="1400" dirty="0"/>
              </a:p>
            </p:txBody>
          </p:sp>
        </mc:Choice>
        <mc:Fallback xmlns="">
          <p:sp>
            <p:nvSpPr>
              <p:cNvPr id="15" name="Rectangle 7">
                <a:extLst>
                  <a:ext uri="{FF2B5EF4-FFF2-40B4-BE49-F238E27FC236}">
                    <a16:creationId xmlns:a16="http://schemas.microsoft.com/office/drawing/2014/main" id="{10EC6033-0BEA-460D-966E-2F93015BA9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8022" y="1213493"/>
                <a:ext cx="1506363" cy="555921"/>
              </a:xfrm>
              <a:prstGeom prst="rect">
                <a:avLst/>
              </a:prstGeom>
              <a:blipFill>
                <a:blip r:embed="rId6"/>
                <a:stretch>
                  <a:fillRect l="-803" t="-1075" r="-803" b="-7527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图片 15">
            <a:extLst>
              <a:ext uri="{FF2B5EF4-FFF2-40B4-BE49-F238E27FC236}">
                <a16:creationId xmlns:a16="http://schemas.microsoft.com/office/drawing/2014/main" id="{CAC28F0E-5F26-410A-BB17-6438986D2B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20585" y="1207326"/>
            <a:ext cx="2375697" cy="48393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710287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聚类：</a:t>
            </a:r>
            <a:r>
              <a:rPr lang="en-US" altLang="zh-CN" dirty="0"/>
              <a:t>k-means</a:t>
            </a:r>
            <a:r>
              <a:rPr lang="zh-CN" altLang="en-US" dirty="0"/>
              <a:t>、</a:t>
            </a:r>
            <a:r>
              <a:rPr lang="en-US" altLang="zh-CN" dirty="0"/>
              <a:t>GMM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GMM</a:t>
            </a:r>
            <a:r>
              <a:rPr kumimoji="1" lang="zh-CN" altLang="en-US" dirty="0"/>
              <a:t>混合高斯分布模型</a:t>
            </a:r>
            <a:endParaRPr kumimoji="1" lang="en-US" altLang="zh-CN" dirty="0"/>
          </a:p>
          <a:p>
            <a:r>
              <a:rPr kumimoji="1" lang="zh-CN" altLang="en-US" dirty="0"/>
              <a:t>从</a:t>
            </a:r>
            <a:r>
              <a:rPr kumimoji="1" lang="en-US" altLang="zh-CN" dirty="0"/>
              <a:t>1</a:t>
            </a:r>
            <a:r>
              <a:rPr kumimoji="1" lang="zh-CN" altLang="en-US" dirty="0"/>
              <a:t>维到多维（</a:t>
            </a:r>
            <a:r>
              <a:rPr kumimoji="1" lang="en-US" altLang="zh-CN" dirty="0"/>
              <a:t>2</a:t>
            </a:r>
            <a:r>
              <a:rPr kumimoji="1" lang="zh-CN" altLang="en-US" dirty="0"/>
              <a:t>维）</a:t>
            </a:r>
            <a:endParaRPr kumimoji="1" lang="en-US" altLang="zh-CN" dirty="0"/>
          </a:p>
          <a:p>
            <a:pPr lvl="1"/>
            <a:r>
              <a:rPr lang="zh-CN" altLang="en-US" dirty="0"/>
              <a:t>考虑多维数据 </a:t>
            </a:r>
            <a:r>
              <a:rPr lang="en-US" altLang="zh-CN" b="1" dirty="0">
                <a:solidFill>
                  <a:srgbClr val="C00000"/>
                </a:solidFill>
              </a:rPr>
              <a:t>–</a:t>
            </a:r>
            <a:r>
              <a:rPr lang="zh-CN" altLang="en-US" b="1" dirty="0">
                <a:solidFill>
                  <a:srgbClr val="C00000"/>
                </a:solidFill>
              </a:rPr>
              <a:t> </a:t>
            </a:r>
            <a:r>
              <a:rPr lang="en-US" altLang="zh-CN" b="1" dirty="0">
                <a:solidFill>
                  <a:srgbClr val="C00000"/>
                </a:solidFill>
              </a:rPr>
              <a:t>Maximization</a:t>
            </a:r>
            <a:r>
              <a:rPr lang="zh-CN" altLang="en-US" b="1" dirty="0">
                <a:solidFill>
                  <a:srgbClr val="C00000"/>
                </a:solidFill>
              </a:rPr>
              <a:t> </a:t>
            </a:r>
            <a:r>
              <a:rPr lang="en-US" altLang="zh-CN" b="1" dirty="0">
                <a:solidFill>
                  <a:srgbClr val="C00000"/>
                </a:solidFill>
              </a:rPr>
              <a:t>Step</a:t>
            </a:r>
            <a:endParaRPr kumimoji="1" lang="en-US" altLang="zh-CN" b="1" dirty="0">
              <a:solidFill>
                <a:srgbClr val="C00000"/>
              </a:solidFill>
            </a:endParaRPr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1F04DE12-916E-9549-B492-0F882754BC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5190" y="2306620"/>
            <a:ext cx="1676400" cy="16004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400" i="1" dirty="0">
                <a:latin typeface="Times" pitchFamily="2" charset="0"/>
              </a:rPr>
              <a:t>x</a:t>
            </a:r>
            <a:r>
              <a:rPr lang="en-US" altLang="en-US" sz="1400" i="1" baseline="-25000" dirty="0">
                <a:latin typeface="Times" pitchFamily="2" charset="0"/>
              </a:rPr>
              <a:t>1</a:t>
            </a:r>
            <a:r>
              <a:rPr lang="en-US" altLang="en-US" sz="1400" dirty="0">
                <a:latin typeface="Times" pitchFamily="2" charset="0"/>
              </a:rPr>
              <a:t>={</a:t>
            </a:r>
            <a:r>
              <a:rPr lang="en-US" altLang="en-US" sz="1400" i="1" dirty="0">
                <a:latin typeface="Times" pitchFamily="2" charset="0"/>
              </a:rPr>
              <a:t>r</a:t>
            </a:r>
            <a:r>
              <a:rPr lang="en-US" altLang="en-US" sz="1400" i="1" baseline="-25000" dirty="0">
                <a:latin typeface="Times" pitchFamily="2" charset="0"/>
              </a:rPr>
              <a:t>1</a:t>
            </a:r>
            <a:r>
              <a:rPr lang="en-US" altLang="en-US" sz="1400" i="1" dirty="0">
                <a:latin typeface="Times" pitchFamily="2" charset="0"/>
              </a:rPr>
              <a:t>, g</a:t>
            </a:r>
            <a:r>
              <a:rPr lang="en-US" altLang="en-US" sz="1400" i="1" baseline="-25000" dirty="0">
                <a:latin typeface="Times" pitchFamily="2" charset="0"/>
              </a:rPr>
              <a:t>1</a:t>
            </a:r>
            <a:r>
              <a:rPr lang="en-US" altLang="en-US" sz="1400" i="1" dirty="0">
                <a:latin typeface="Times" pitchFamily="2" charset="0"/>
              </a:rPr>
              <a:t>, b</a:t>
            </a:r>
            <a:r>
              <a:rPr lang="en-US" altLang="en-US" sz="1400" i="1" baseline="-25000" dirty="0">
                <a:latin typeface="Times" pitchFamily="2" charset="0"/>
              </a:rPr>
              <a:t>1</a:t>
            </a:r>
            <a:r>
              <a:rPr lang="en-US" altLang="en-US" sz="1400" dirty="0">
                <a:latin typeface="Times" pitchFamily="2" charset="0"/>
              </a:rPr>
              <a:t>}</a:t>
            </a:r>
          </a:p>
          <a:p>
            <a:pPr>
              <a:spcBef>
                <a:spcPct val="50000"/>
              </a:spcBef>
            </a:pPr>
            <a:r>
              <a:rPr lang="en-US" altLang="en-US" sz="1400" i="1" dirty="0">
                <a:latin typeface="Times" pitchFamily="2" charset="0"/>
              </a:rPr>
              <a:t>x</a:t>
            </a:r>
            <a:r>
              <a:rPr lang="en-US" altLang="en-US" sz="1400" i="1" baseline="-25000" dirty="0">
                <a:latin typeface="Times" pitchFamily="2" charset="0"/>
              </a:rPr>
              <a:t>2</a:t>
            </a:r>
            <a:r>
              <a:rPr lang="en-US" altLang="en-US" sz="1400" dirty="0">
                <a:latin typeface="Times" pitchFamily="2" charset="0"/>
              </a:rPr>
              <a:t>={</a:t>
            </a:r>
            <a:r>
              <a:rPr lang="en-US" altLang="en-US" sz="1400" i="1" dirty="0">
                <a:latin typeface="Times" pitchFamily="2" charset="0"/>
              </a:rPr>
              <a:t>r</a:t>
            </a:r>
            <a:r>
              <a:rPr lang="en-US" altLang="en-US" sz="1400" i="1" baseline="-25000" dirty="0">
                <a:latin typeface="Times" pitchFamily="2" charset="0"/>
              </a:rPr>
              <a:t>2</a:t>
            </a:r>
            <a:r>
              <a:rPr lang="en-US" altLang="en-US" sz="1400" i="1" dirty="0">
                <a:latin typeface="Times" pitchFamily="2" charset="0"/>
              </a:rPr>
              <a:t>, g</a:t>
            </a:r>
            <a:r>
              <a:rPr lang="en-US" altLang="en-US" sz="1400" i="1" baseline="-25000" dirty="0">
                <a:latin typeface="Times" pitchFamily="2" charset="0"/>
              </a:rPr>
              <a:t>2</a:t>
            </a:r>
            <a:r>
              <a:rPr lang="en-US" altLang="en-US" sz="1400" i="1" dirty="0">
                <a:latin typeface="Times" pitchFamily="2" charset="0"/>
              </a:rPr>
              <a:t>, b</a:t>
            </a:r>
            <a:r>
              <a:rPr lang="en-US" altLang="en-US" sz="1400" i="1" baseline="-25000" dirty="0">
                <a:latin typeface="Times" pitchFamily="2" charset="0"/>
              </a:rPr>
              <a:t>2</a:t>
            </a:r>
            <a:r>
              <a:rPr lang="en-US" altLang="en-US" sz="1400" dirty="0">
                <a:latin typeface="Times" pitchFamily="2" charset="0"/>
              </a:rPr>
              <a:t>}</a:t>
            </a:r>
          </a:p>
          <a:p>
            <a:pPr>
              <a:spcBef>
                <a:spcPct val="50000"/>
              </a:spcBef>
            </a:pPr>
            <a:r>
              <a:rPr lang="en-US" altLang="en-US" sz="1400" dirty="0">
                <a:latin typeface="Times" pitchFamily="2" charset="0"/>
              </a:rPr>
              <a:t>…</a:t>
            </a:r>
          </a:p>
          <a:p>
            <a:pPr>
              <a:spcBef>
                <a:spcPct val="50000"/>
              </a:spcBef>
            </a:pPr>
            <a:r>
              <a:rPr lang="en-US" altLang="en-US" sz="1400" i="1" dirty="0">
                <a:latin typeface="Times" pitchFamily="2" charset="0"/>
              </a:rPr>
              <a:t>x</a:t>
            </a:r>
            <a:r>
              <a:rPr lang="en-US" altLang="en-US" sz="1400" i="1" baseline="-25000" dirty="0">
                <a:latin typeface="Times" pitchFamily="2" charset="0"/>
              </a:rPr>
              <a:t>i</a:t>
            </a:r>
            <a:r>
              <a:rPr lang="en-US" altLang="en-US" sz="1400" dirty="0">
                <a:latin typeface="Times" pitchFamily="2" charset="0"/>
              </a:rPr>
              <a:t>={</a:t>
            </a:r>
            <a:r>
              <a:rPr lang="en-US" altLang="en-US" sz="1400" i="1" dirty="0" err="1">
                <a:latin typeface="Times" pitchFamily="2" charset="0"/>
              </a:rPr>
              <a:t>r</a:t>
            </a:r>
            <a:r>
              <a:rPr lang="en-US" altLang="en-US" sz="1400" i="1" baseline="-25000" dirty="0" err="1">
                <a:latin typeface="Times" pitchFamily="2" charset="0"/>
              </a:rPr>
              <a:t>i</a:t>
            </a:r>
            <a:r>
              <a:rPr lang="en-US" altLang="en-US" sz="1400" i="1" dirty="0">
                <a:latin typeface="Times" pitchFamily="2" charset="0"/>
              </a:rPr>
              <a:t>, </a:t>
            </a:r>
            <a:r>
              <a:rPr lang="en-US" altLang="en-US" sz="1400" i="1" dirty="0" err="1">
                <a:latin typeface="Times" pitchFamily="2" charset="0"/>
              </a:rPr>
              <a:t>g</a:t>
            </a:r>
            <a:r>
              <a:rPr lang="en-US" altLang="en-US" sz="1400" i="1" baseline="-25000" dirty="0" err="1">
                <a:latin typeface="Times" pitchFamily="2" charset="0"/>
              </a:rPr>
              <a:t>i</a:t>
            </a:r>
            <a:r>
              <a:rPr lang="en-US" altLang="en-US" sz="1400" i="1" dirty="0">
                <a:latin typeface="Times" pitchFamily="2" charset="0"/>
              </a:rPr>
              <a:t>, b</a:t>
            </a:r>
            <a:r>
              <a:rPr lang="en-US" altLang="en-US" sz="1400" i="1" baseline="-25000" dirty="0">
                <a:latin typeface="Times" pitchFamily="2" charset="0"/>
              </a:rPr>
              <a:t>i</a:t>
            </a:r>
            <a:r>
              <a:rPr lang="en-US" altLang="en-US" sz="1400" dirty="0">
                <a:latin typeface="Times" pitchFamily="2" charset="0"/>
              </a:rPr>
              <a:t>}</a:t>
            </a:r>
          </a:p>
          <a:p>
            <a:pPr>
              <a:spcBef>
                <a:spcPct val="50000"/>
              </a:spcBef>
            </a:pPr>
            <a:r>
              <a:rPr lang="en-US" altLang="en-US" sz="1400" dirty="0">
                <a:latin typeface="Times" pitchFamily="2" charset="0"/>
              </a:rPr>
              <a:t>…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028AF6E8-CE43-F84E-9D75-CF7A73F7EB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38900" y="2306620"/>
            <a:ext cx="2286000" cy="145488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 sz="1400">
                <a:latin typeface="Times" pitchFamily="2" charset="0"/>
              </a:rPr>
              <a:t>Cluster Parameters</a:t>
            </a:r>
          </a:p>
          <a:p>
            <a:pPr algn="ctr"/>
            <a:r>
              <a:rPr lang="en-US" altLang="en-US" sz="1400">
                <a:latin typeface="Times" pitchFamily="2" charset="0"/>
                <a:sym typeface="Symbol" pitchFamily="2" charset="2"/>
              </a:rPr>
              <a:t>(</a:t>
            </a:r>
            <a:r>
              <a:rPr lang="en-US" altLang="en-US" sz="1400" i="1">
                <a:latin typeface="Times" pitchFamily="2" charset="0"/>
                <a:sym typeface="Symbol" pitchFamily="2" charset="2"/>
              </a:rPr>
              <a:t></a:t>
            </a:r>
            <a:r>
              <a:rPr lang="en-US" altLang="en-US" sz="1400" i="1" baseline="-25000">
                <a:latin typeface="Times" pitchFamily="2" charset="0"/>
                <a:sym typeface="Symbol" pitchFamily="2" charset="2"/>
              </a:rPr>
              <a:t>1</a:t>
            </a:r>
            <a:r>
              <a:rPr lang="en-US" altLang="en-US" sz="1400" i="1">
                <a:latin typeface="Times" pitchFamily="2" charset="0"/>
                <a:sym typeface="Symbol" pitchFamily="2" charset="2"/>
              </a:rPr>
              <a:t>,</a:t>
            </a:r>
            <a:r>
              <a:rPr lang="en-US" altLang="en-US" sz="1400" i="1" baseline="-25000">
                <a:latin typeface="Times" pitchFamily="2" charset="0"/>
                <a:sym typeface="Symbol" pitchFamily="2" charset="2"/>
              </a:rPr>
              <a:t>1</a:t>
            </a:r>
            <a:r>
              <a:rPr lang="en-US" altLang="en-US" sz="1400">
                <a:latin typeface="Times" pitchFamily="2" charset="0"/>
                <a:sym typeface="Symbol" pitchFamily="2" charset="2"/>
              </a:rPr>
              <a:t>)</a:t>
            </a:r>
            <a:r>
              <a:rPr lang="en-US" altLang="en-US" sz="1400" i="1">
                <a:latin typeface="Times" pitchFamily="2" charset="0"/>
                <a:sym typeface="Symbol" pitchFamily="2" charset="2"/>
              </a:rPr>
              <a:t>, p</a:t>
            </a:r>
            <a:r>
              <a:rPr lang="en-US" altLang="en-US" sz="1400">
                <a:latin typeface="Times" pitchFamily="2" charset="0"/>
                <a:sym typeface="Symbol" pitchFamily="2" charset="2"/>
              </a:rPr>
              <a:t>(</a:t>
            </a:r>
            <a:r>
              <a:rPr lang="en-US" altLang="en-US" sz="1400" i="1">
                <a:latin typeface="Times" pitchFamily="2" charset="0"/>
                <a:sym typeface="Symbol" pitchFamily="2" charset="2"/>
              </a:rPr>
              <a:t>C</a:t>
            </a:r>
            <a:r>
              <a:rPr lang="en-US" altLang="en-US" sz="1400" i="1" baseline="-25000">
                <a:latin typeface="Times" pitchFamily="2" charset="0"/>
                <a:sym typeface="Symbol" pitchFamily="2" charset="2"/>
              </a:rPr>
              <a:t>1</a:t>
            </a:r>
            <a:r>
              <a:rPr lang="en-US" altLang="en-US" sz="1400">
                <a:latin typeface="Times" pitchFamily="2" charset="0"/>
                <a:sym typeface="Symbol" pitchFamily="2" charset="2"/>
              </a:rPr>
              <a:t>)</a:t>
            </a:r>
            <a:r>
              <a:rPr lang="en-US" altLang="en-US" sz="1400">
                <a:latin typeface="Times" pitchFamily="2" charset="0"/>
              </a:rPr>
              <a:t> for C</a:t>
            </a:r>
            <a:r>
              <a:rPr lang="en-US" altLang="en-US" sz="1400" i="1" baseline="-25000">
                <a:latin typeface="Times" pitchFamily="2" charset="0"/>
              </a:rPr>
              <a:t>1</a:t>
            </a:r>
          </a:p>
          <a:p>
            <a:pPr algn="ctr"/>
            <a:r>
              <a:rPr lang="en-US" altLang="en-US" sz="1400">
                <a:latin typeface="Times" pitchFamily="2" charset="0"/>
                <a:sym typeface="Symbol" pitchFamily="2" charset="2"/>
              </a:rPr>
              <a:t>(</a:t>
            </a:r>
            <a:r>
              <a:rPr lang="en-US" altLang="en-US" sz="1400" i="1">
                <a:latin typeface="Times" pitchFamily="2" charset="0"/>
                <a:sym typeface="Symbol" pitchFamily="2" charset="2"/>
              </a:rPr>
              <a:t></a:t>
            </a:r>
            <a:r>
              <a:rPr lang="en-US" altLang="en-US" sz="1400" i="1" baseline="-25000">
                <a:latin typeface="Times" pitchFamily="2" charset="0"/>
                <a:sym typeface="Symbol" pitchFamily="2" charset="2"/>
              </a:rPr>
              <a:t>2</a:t>
            </a:r>
            <a:r>
              <a:rPr lang="en-US" altLang="en-US" sz="1400" i="1">
                <a:latin typeface="Times" pitchFamily="2" charset="0"/>
                <a:sym typeface="Symbol" pitchFamily="2" charset="2"/>
              </a:rPr>
              <a:t>,</a:t>
            </a:r>
            <a:r>
              <a:rPr lang="en-US" altLang="en-US" sz="1400" i="1" baseline="-25000">
                <a:latin typeface="Times" pitchFamily="2" charset="0"/>
                <a:sym typeface="Symbol" pitchFamily="2" charset="2"/>
              </a:rPr>
              <a:t>2</a:t>
            </a:r>
            <a:r>
              <a:rPr lang="en-US" altLang="en-US" sz="1400">
                <a:latin typeface="Times" pitchFamily="2" charset="0"/>
                <a:sym typeface="Symbol" pitchFamily="2" charset="2"/>
              </a:rPr>
              <a:t>)</a:t>
            </a:r>
            <a:r>
              <a:rPr lang="en-US" altLang="en-US" sz="1400" i="1">
                <a:latin typeface="Times" pitchFamily="2" charset="0"/>
                <a:sym typeface="Symbol" pitchFamily="2" charset="2"/>
              </a:rPr>
              <a:t>, p</a:t>
            </a:r>
            <a:r>
              <a:rPr lang="en-US" altLang="en-US" sz="1400">
                <a:latin typeface="Times" pitchFamily="2" charset="0"/>
                <a:sym typeface="Symbol" pitchFamily="2" charset="2"/>
              </a:rPr>
              <a:t>(</a:t>
            </a:r>
            <a:r>
              <a:rPr lang="en-US" altLang="en-US" sz="1400" i="1">
                <a:latin typeface="Times" pitchFamily="2" charset="0"/>
                <a:sym typeface="Symbol" pitchFamily="2" charset="2"/>
              </a:rPr>
              <a:t>C</a:t>
            </a:r>
            <a:r>
              <a:rPr lang="en-US" altLang="en-US" sz="1400" i="1" baseline="-25000">
                <a:latin typeface="Times" pitchFamily="2" charset="0"/>
                <a:sym typeface="Symbol" pitchFamily="2" charset="2"/>
              </a:rPr>
              <a:t>2</a:t>
            </a:r>
            <a:r>
              <a:rPr lang="en-US" altLang="en-US" sz="1400">
                <a:latin typeface="Times" pitchFamily="2" charset="0"/>
                <a:sym typeface="Symbol" pitchFamily="2" charset="2"/>
              </a:rPr>
              <a:t>)</a:t>
            </a:r>
            <a:r>
              <a:rPr lang="en-US" altLang="en-US" sz="1400">
                <a:latin typeface="Times" pitchFamily="2" charset="0"/>
              </a:rPr>
              <a:t> for C</a:t>
            </a:r>
            <a:r>
              <a:rPr lang="en-US" altLang="en-US" sz="1400" i="1" baseline="-25000">
                <a:latin typeface="Times" pitchFamily="2" charset="0"/>
              </a:rPr>
              <a:t>2</a:t>
            </a:r>
          </a:p>
          <a:p>
            <a:pPr algn="ctr"/>
            <a:endParaRPr lang="en-US" altLang="en-US" sz="1400" i="1" baseline="-25000">
              <a:latin typeface="Times" pitchFamily="2" charset="0"/>
            </a:endParaRPr>
          </a:p>
          <a:p>
            <a:pPr algn="ctr"/>
            <a:r>
              <a:rPr lang="en-US" altLang="en-US" sz="1400">
                <a:latin typeface="Times" pitchFamily="2" charset="0"/>
              </a:rPr>
              <a:t>…</a:t>
            </a:r>
            <a:endParaRPr lang="en-US" altLang="en-US" sz="1400" i="1">
              <a:latin typeface="Times" pitchFamily="2" charset="0"/>
            </a:endParaRPr>
          </a:p>
          <a:p>
            <a:pPr algn="ctr"/>
            <a:r>
              <a:rPr lang="en-US" altLang="en-US" sz="1400">
                <a:latin typeface="Times" pitchFamily="2" charset="0"/>
                <a:sym typeface="Symbol" pitchFamily="2" charset="2"/>
              </a:rPr>
              <a:t>(</a:t>
            </a:r>
            <a:r>
              <a:rPr lang="en-US" altLang="en-US" sz="1400" i="1">
                <a:latin typeface="Times" pitchFamily="2" charset="0"/>
                <a:sym typeface="Symbol" pitchFamily="2" charset="2"/>
              </a:rPr>
              <a:t></a:t>
            </a:r>
            <a:r>
              <a:rPr lang="en-US" altLang="en-US" sz="1400" i="1" baseline="-25000">
                <a:latin typeface="Times" pitchFamily="2" charset="0"/>
                <a:sym typeface="Symbol" pitchFamily="2" charset="2"/>
              </a:rPr>
              <a:t>k</a:t>
            </a:r>
            <a:r>
              <a:rPr lang="en-US" altLang="en-US" sz="1400" i="1">
                <a:latin typeface="Times" pitchFamily="2" charset="0"/>
                <a:sym typeface="Symbol" pitchFamily="2" charset="2"/>
              </a:rPr>
              <a:t>,</a:t>
            </a:r>
            <a:r>
              <a:rPr lang="en-US" altLang="en-US" sz="1400" i="1" baseline="-25000">
                <a:latin typeface="Times" pitchFamily="2" charset="0"/>
                <a:sym typeface="Symbol" pitchFamily="2" charset="2"/>
              </a:rPr>
              <a:t>k</a:t>
            </a:r>
            <a:r>
              <a:rPr lang="en-US" altLang="en-US" sz="1400">
                <a:latin typeface="Times" pitchFamily="2" charset="0"/>
                <a:sym typeface="Symbol" pitchFamily="2" charset="2"/>
              </a:rPr>
              <a:t>)</a:t>
            </a:r>
            <a:r>
              <a:rPr lang="en-US" altLang="en-US" sz="1400" i="1">
                <a:latin typeface="Times" pitchFamily="2" charset="0"/>
                <a:sym typeface="Symbol" pitchFamily="2" charset="2"/>
              </a:rPr>
              <a:t>, p</a:t>
            </a:r>
            <a:r>
              <a:rPr lang="en-US" altLang="en-US" sz="1400">
                <a:latin typeface="Times" pitchFamily="2" charset="0"/>
                <a:sym typeface="Symbol" pitchFamily="2" charset="2"/>
              </a:rPr>
              <a:t>(</a:t>
            </a:r>
            <a:r>
              <a:rPr lang="en-US" altLang="en-US" sz="1400" i="1">
                <a:latin typeface="Times" pitchFamily="2" charset="0"/>
                <a:sym typeface="Symbol" pitchFamily="2" charset="2"/>
              </a:rPr>
              <a:t>C</a:t>
            </a:r>
            <a:r>
              <a:rPr lang="en-US" altLang="en-US" sz="1400" i="1" baseline="-25000">
                <a:latin typeface="Times" pitchFamily="2" charset="0"/>
                <a:sym typeface="Symbol" pitchFamily="2" charset="2"/>
              </a:rPr>
              <a:t>k</a:t>
            </a:r>
            <a:r>
              <a:rPr lang="en-US" altLang="en-US" sz="1400">
                <a:latin typeface="Times" pitchFamily="2" charset="0"/>
                <a:sym typeface="Symbol" pitchFamily="2" charset="2"/>
              </a:rPr>
              <a:t>)</a:t>
            </a:r>
            <a:r>
              <a:rPr lang="en-US" altLang="en-US" sz="1400">
                <a:latin typeface="Times" pitchFamily="2" charset="0"/>
              </a:rPr>
              <a:t> for C</a:t>
            </a:r>
            <a:r>
              <a:rPr lang="en-US" altLang="en-US" sz="1400" i="1" baseline="-25000">
                <a:latin typeface="Times" pitchFamily="2" charset="0"/>
              </a:rPr>
              <a:t>k</a:t>
            </a:r>
          </a:p>
        </p:txBody>
      </p:sp>
      <p:graphicFrame>
        <p:nvGraphicFramePr>
          <p:cNvPr id="8" name="Object 5">
            <a:extLst>
              <a:ext uri="{FF2B5EF4-FFF2-40B4-BE49-F238E27FC236}">
                <a16:creationId xmlns:a16="http://schemas.microsoft.com/office/drawing/2014/main" id="{43FDFCE6-39EC-CD44-8163-626119029D8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43346900"/>
              </p:ext>
            </p:extLst>
          </p:nvPr>
        </p:nvGraphicFramePr>
        <p:xfrm>
          <a:off x="2464464" y="3959082"/>
          <a:ext cx="2946076" cy="842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53" name="Equation" r:id="rId3" imgW="55295800" imgH="15214600" progId="Equation.3">
                  <p:embed/>
                </p:oleObj>
              </mc:Choice>
              <mc:Fallback>
                <p:oleObj name="Equation" r:id="rId3" imgW="55295800" imgH="15214600" progId="Equation.3">
                  <p:embed/>
                  <p:pic>
                    <p:nvPicPr>
                      <p:cNvPr id="7" name="Object 5">
                        <a:extLst>
                          <a:ext uri="{FF2B5EF4-FFF2-40B4-BE49-F238E27FC236}">
                            <a16:creationId xmlns:a16="http://schemas.microsoft.com/office/drawing/2014/main" id="{43FDFCE6-39EC-CD44-8163-626119029D8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64464" y="3959082"/>
                        <a:ext cx="2946076" cy="842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 Box 6">
            <a:extLst>
              <a:ext uri="{FF2B5EF4-FFF2-40B4-BE49-F238E27FC236}">
                <a16:creationId xmlns:a16="http://schemas.microsoft.com/office/drawing/2014/main" id="{E867BE00-9C98-8248-B837-A98C98FA2C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5190" y="1884543"/>
            <a:ext cx="143340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输入</a:t>
            </a:r>
            <a:r>
              <a:rPr lang="en-US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(</a:t>
            </a: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已知数据</a:t>
            </a:r>
            <a:r>
              <a:rPr lang="en-US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</a:p>
        </p:txBody>
      </p:sp>
      <p:sp>
        <p:nvSpPr>
          <p:cNvPr id="10" name="Text Box 7">
            <a:extLst>
              <a:ext uri="{FF2B5EF4-FFF2-40B4-BE49-F238E27FC236}">
                <a16:creationId xmlns:a16="http://schemas.microsoft.com/office/drawing/2014/main" id="{709DCD5C-1542-D945-8DA8-42B4C9A6B8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71190" y="1884543"/>
            <a:ext cx="143340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输入</a:t>
            </a:r>
            <a:r>
              <a:rPr lang="en-US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(</a:t>
            </a: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当前分配</a:t>
            </a:r>
            <a:r>
              <a:rPr lang="en-US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</a:p>
        </p:txBody>
      </p:sp>
      <p:sp>
        <p:nvSpPr>
          <p:cNvPr id="11" name="Text Box 8">
            <a:extLst>
              <a:ext uri="{FF2B5EF4-FFF2-40B4-BE49-F238E27FC236}">
                <a16:creationId xmlns:a16="http://schemas.microsoft.com/office/drawing/2014/main" id="{5D8F856F-7FA4-7244-AA0A-BB343A10BD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52590" y="1884543"/>
            <a:ext cx="144142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输出：估计结果</a:t>
            </a:r>
            <a:endParaRPr lang="en-US" altLang="en-US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2" name="Text Box 9">
            <a:extLst>
              <a:ext uri="{FF2B5EF4-FFF2-40B4-BE49-F238E27FC236}">
                <a16:creationId xmlns:a16="http://schemas.microsoft.com/office/drawing/2014/main" id="{74266773-18B4-5B45-8122-FE240B0027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37790" y="2992420"/>
            <a:ext cx="45720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400">
                <a:latin typeface="Tahoma" panose="020B0604030504040204" pitchFamily="34" charset="0"/>
              </a:rPr>
              <a:t>+</a:t>
            </a:r>
          </a:p>
        </p:txBody>
      </p:sp>
      <p:sp>
        <p:nvSpPr>
          <p:cNvPr id="13" name="AutoShape 10">
            <a:extLst>
              <a:ext uri="{FF2B5EF4-FFF2-40B4-BE49-F238E27FC236}">
                <a16:creationId xmlns:a16="http://schemas.microsoft.com/office/drawing/2014/main" id="{9BA7D39A-00C4-7B4F-A0B8-EA2451077E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33390" y="3068620"/>
            <a:ext cx="533400" cy="228600"/>
          </a:xfrm>
          <a:prstGeom prst="rightArrow">
            <a:avLst>
              <a:gd name="adj1" fmla="val 50000"/>
              <a:gd name="adj2" fmla="val 58333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 sz="1400"/>
          </a:p>
        </p:txBody>
      </p:sp>
      <p:sp>
        <p:nvSpPr>
          <p:cNvPr id="14" name="Rectangle 11">
            <a:extLst>
              <a:ext uri="{FF2B5EF4-FFF2-40B4-BE49-F238E27FC236}">
                <a16:creationId xmlns:a16="http://schemas.microsoft.com/office/drawing/2014/main" id="{E4E80B56-C89C-4347-85A8-E114F7352D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47390" y="2306620"/>
            <a:ext cx="2133600" cy="145488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endParaRPr lang="en-US" altLang="en-US" sz="1400" i="1" dirty="0">
              <a:latin typeface="Times" pitchFamily="2" charset="0"/>
            </a:endParaRPr>
          </a:p>
          <a:p>
            <a:pPr algn="ctr"/>
            <a:r>
              <a:rPr lang="en-US" altLang="en-US" sz="1400" i="1" dirty="0">
                <a:latin typeface="Times" pitchFamily="2" charset="0"/>
              </a:rPr>
              <a:t>p</a:t>
            </a:r>
            <a:r>
              <a:rPr lang="en-US" altLang="en-US" sz="1400" dirty="0">
                <a:latin typeface="Times" pitchFamily="2" charset="0"/>
              </a:rPr>
              <a:t>(</a:t>
            </a:r>
            <a:r>
              <a:rPr lang="en-US" altLang="en-US" sz="1400" dirty="0">
                <a:latin typeface="Times" pitchFamily="2" charset="0"/>
                <a:sym typeface="Symbol" pitchFamily="2" charset="2"/>
              </a:rPr>
              <a:t>C</a:t>
            </a:r>
            <a:r>
              <a:rPr lang="en-US" altLang="en-US" sz="1400" i="1" baseline="-25000" dirty="0">
                <a:latin typeface="Times" pitchFamily="2" charset="0"/>
                <a:sym typeface="Symbol" pitchFamily="2" charset="2"/>
              </a:rPr>
              <a:t>1</a:t>
            </a:r>
            <a:r>
              <a:rPr lang="en-US" altLang="en-US" sz="1400" i="1" dirty="0">
                <a:latin typeface="Times" pitchFamily="2" charset="0"/>
                <a:sym typeface="Symbol" pitchFamily="2" charset="2"/>
              </a:rPr>
              <a:t>|</a:t>
            </a:r>
            <a:r>
              <a:rPr lang="en-US" altLang="en-US" sz="1400" i="1" dirty="0">
                <a:latin typeface="Times" pitchFamily="2" charset="0"/>
              </a:rPr>
              <a:t>x</a:t>
            </a:r>
            <a:r>
              <a:rPr lang="en-US" altLang="en-US" sz="1400" i="1" baseline="-25000" dirty="0">
                <a:latin typeface="Times" pitchFamily="2" charset="0"/>
              </a:rPr>
              <a:t>1</a:t>
            </a:r>
            <a:r>
              <a:rPr lang="en-US" altLang="en-US" sz="1400" dirty="0">
                <a:latin typeface="Times" pitchFamily="2" charset="0"/>
                <a:sym typeface="Symbol" pitchFamily="2" charset="2"/>
              </a:rPr>
              <a:t>)</a:t>
            </a:r>
          </a:p>
          <a:p>
            <a:pPr algn="ctr"/>
            <a:r>
              <a:rPr lang="en-US" altLang="en-US" sz="1400" i="1" dirty="0">
                <a:latin typeface="Times" pitchFamily="2" charset="0"/>
                <a:sym typeface="Symbol" pitchFamily="2" charset="2"/>
              </a:rPr>
              <a:t>p</a:t>
            </a:r>
            <a:r>
              <a:rPr lang="en-US" altLang="en-US" sz="1400" dirty="0">
                <a:latin typeface="Times" pitchFamily="2" charset="0"/>
                <a:sym typeface="Symbol" pitchFamily="2" charset="2"/>
              </a:rPr>
              <a:t>(C</a:t>
            </a:r>
            <a:r>
              <a:rPr lang="en-US" altLang="en-US" sz="1400" i="1" baseline="-25000" dirty="0">
                <a:latin typeface="Times" pitchFamily="2" charset="0"/>
                <a:sym typeface="Symbol" pitchFamily="2" charset="2"/>
              </a:rPr>
              <a:t>j</a:t>
            </a:r>
            <a:r>
              <a:rPr lang="en-US" altLang="en-US" sz="1400" i="1" dirty="0">
                <a:latin typeface="Times" pitchFamily="2" charset="0"/>
                <a:sym typeface="Symbol" pitchFamily="2" charset="2"/>
              </a:rPr>
              <a:t>|</a:t>
            </a:r>
            <a:r>
              <a:rPr lang="en-US" altLang="en-US" sz="1400" i="1" dirty="0">
                <a:latin typeface="Times" pitchFamily="2" charset="0"/>
              </a:rPr>
              <a:t>x</a:t>
            </a:r>
            <a:r>
              <a:rPr lang="en-US" altLang="en-US" sz="1400" i="1" baseline="-25000" dirty="0">
                <a:latin typeface="Times" pitchFamily="2" charset="0"/>
              </a:rPr>
              <a:t>2</a:t>
            </a:r>
            <a:r>
              <a:rPr lang="en-US" altLang="en-US" sz="1400" dirty="0">
                <a:latin typeface="Times" pitchFamily="2" charset="0"/>
                <a:sym typeface="Symbol" pitchFamily="2" charset="2"/>
              </a:rPr>
              <a:t>)</a:t>
            </a:r>
          </a:p>
          <a:p>
            <a:pPr algn="ctr"/>
            <a:r>
              <a:rPr lang="en-US" altLang="en-US" sz="1400" dirty="0">
                <a:latin typeface="Times" pitchFamily="2" charset="0"/>
                <a:sym typeface="Symbol" pitchFamily="2" charset="2"/>
              </a:rPr>
              <a:t>…</a:t>
            </a:r>
          </a:p>
          <a:p>
            <a:pPr algn="ctr"/>
            <a:r>
              <a:rPr lang="en-US" altLang="en-US" sz="1400" i="1" dirty="0">
                <a:latin typeface="Times" pitchFamily="2" charset="0"/>
              </a:rPr>
              <a:t>p</a:t>
            </a:r>
            <a:r>
              <a:rPr lang="en-US" altLang="en-US" sz="1400" dirty="0">
                <a:latin typeface="Times" pitchFamily="2" charset="0"/>
              </a:rPr>
              <a:t>(</a:t>
            </a:r>
            <a:r>
              <a:rPr lang="en-US" altLang="en-US" sz="1400" dirty="0" err="1">
                <a:latin typeface="Times" pitchFamily="2" charset="0"/>
                <a:sym typeface="Symbol" pitchFamily="2" charset="2"/>
              </a:rPr>
              <a:t>C</a:t>
            </a:r>
            <a:r>
              <a:rPr lang="en-US" altLang="en-US" sz="1400" i="1" baseline="-25000" dirty="0" err="1">
                <a:latin typeface="Times" pitchFamily="2" charset="0"/>
                <a:sym typeface="Symbol" pitchFamily="2" charset="2"/>
              </a:rPr>
              <a:t>j</a:t>
            </a:r>
            <a:r>
              <a:rPr lang="en-US" altLang="en-US" sz="1400" i="1" dirty="0" err="1">
                <a:latin typeface="Times" pitchFamily="2" charset="0"/>
                <a:sym typeface="Symbol" pitchFamily="2" charset="2"/>
              </a:rPr>
              <a:t>|</a:t>
            </a:r>
            <a:r>
              <a:rPr lang="en-US" altLang="en-US" sz="1400" i="1" dirty="0" err="1">
                <a:latin typeface="Times" pitchFamily="2" charset="0"/>
              </a:rPr>
              <a:t>x</a:t>
            </a:r>
            <a:r>
              <a:rPr lang="en-US" altLang="en-US" sz="1400" i="1" baseline="-25000" dirty="0" err="1">
                <a:latin typeface="Times" pitchFamily="2" charset="0"/>
              </a:rPr>
              <a:t>i</a:t>
            </a:r>
            <a:r>
              <a:rPr lang="en-US" altLang="en-US" sz="1400" dirty="0">
                <a:latin typeface="Times" pitchFamily="2" charset="0"/>
                <a:sym typeface="Symbol" pitchFamily="2" charset="2"/>
              </a:rPr>
              <a:t>)</a:t>
            </a:r>
          </a:p>
          <a:p>
            <a:pPr algn="ctr"/>
            <a:r>
              <a:rPr lang="en-US" altLang="en-US" sz="1400" dirty="0">
                <a:latin typeface="Times" pitchFamily="2" charset="0"/>
                <a:sym typeface="Symbol" pitchFamily="2" charset="2"/>
              </a:rPr>
              <a:t>…</a:t>
            </a:r>
          </a:p>
        </p:txBody>
      </p:sp>
      <p:graphicFrame>
        <p:nvGraphicFramePr>
          <p:cNvPr id="15" name="Object 12">
            <a:extLst>
              <a:ext uri="{FF2B5EF4-FFF2-40B4-BE49-F238E27FC236}">
                <a16:creationId xmlns:a16="http://schemas.microsoft.com/office/drawing/2014/main" id="{990390E2-83FE-8A42-A606-7A118F2E9D7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39506137"/>
              </p:ext>
            </p:extLst>
          </p:nvPr>
        </p:nvGraphicFramePr>
        <p:xfrm>
          <a:off x="650385" y="3998848"/>
          <a:ext cx="1620894" cy="827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54" name="Equation" r:id="rId5" imgW="30721300" imgH="15214600" progId="Equation.3">
                  <p:embed/>
                </p:oleObj>
              </mc:Choice>
              <mc:Fallback>
                <p:oleObj name="Equation" r:id="rId5" imgW="30721300" imgH="15214600" progId="Equation.3">
                  <p:embed/>
                  <p:pic>
                    <p:nvPicPr>
                      <p:cNvPr id="14" name="Object 12">
                        <a:extLst>
                          <a:ext uri="{FF2B5EF4-FFF2-40B4-BE49-F238E27FC236}">
                            <a16:creationId xmlns:a16="http://schemas.microsoft.com/office/drawing/2014/main" id="{990390E2-83FE-8A42-A606-7A118F2E9D7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0385" y="3998848"/>
                        <a:ext cx="1620894" cy="827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3">
            <a:extLst>
              <a:ext uri="{FF2B5EF4-FFF2-40B4-BE49-F238E27FC236}">
                <a16:creationId xmlns:a16="http://schemas.microsoft.com/office/drawing/2014/main" id="{72E86784-5AE0-4A41-B2E6-69ABD8D203F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92336576"/>
              </p:ext>
            </p:extLst>
          </p:nvPr>
        </p:nvGraphicFramePr>
        <p:xfrm>
          <a:off x="5571489" y="4048040"/>
          <a:ext cx="1651569" cy="6650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55" name="Equation" r:id="rId7" imgW="31013400" imgH="12001500" progId="Equation.3">
                  <p:embed/>
                </p:oleObj>
              </mc:Choice>
              <mc:Fallback>
                <p:oleObj name="Equation" r:id="rId7" imgW="31013400" imgH="12001500" progId="Equation.3">
                  <p:embed/>
                  <p:pic>
                    <p:nvPicPr>
                      <p:cNvPr id="15" name="Object 13">
                        <a:extLst>
                          <a:ext uri="{FF2B5EF4-FFF2-40B4-BE49-F238E27FC236}">
                            <a16:creationId xmlns:a16="http://schemas.microsoft.com/office/drawing/2014/main" id="{72E86784-5AE0-4A41-B2E6-69ABD8D203F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71489" y="4048040"/>
                        <a:ext cx="1651569" cy="66504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下弧形箭头 16"/>
          <p:cNvSpPr/>
          <p:nvPr/>
        </p:nvSpPr>
        <p:spPr>
          <a:xfrm>
            <a:off x="7295799" y="4143749"/>
            <a:ext cx="1318260" cy="537210"/>
          </a:xfrm>
          <a:prstGeom prst="curvedUpArrow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4661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聚类：</a:t>
            </a:r>
            <a:r>
              <a:rPr lang="en-US" altLang="zh-CN" dirty="0"/>
              <a:t>k-means</a:t>
            </a:r>
            <a:r>
              <a:rPr lang="zh-CN" altLang="en-US" dirty="0"/>
              <a:t>、</a:t>
            </a:r>
            <a:r>
              <a:rPr lang="en-US" altLang="zh-CN" dirty="0"/>
              <a:t>GMM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GMM</a:t>
            </a:r>
            <a:r>
              <a:rPr kumimoji="1" lang="zh-CN" altLang="en-US" dirty="0"/>
              <a:t>混合高斯分布模型：从</a:t>
            </a:r>
            <a:r>
              <a:rPr kumimoji="1" lang="en-US" altLang="zh-CN" dirty="0"/>
              <a:t>1</a:t>
            </a:r>
            <a:r>
              <a:rPr kumimoji="1" lang="zh-CN" altLang="en-US" dirty="0"/>
              <a:t>维到多维（</a:t>
            </a:r>
            <a:r>
              <a:rPr kumimoji="1" lang="en-US" altLang="zh-CN" dirty="0"/>
              <a:t>2</a:t>
            </a:r>
            <a:r>
              <a:rPr kumimoji="1" lang="zh-CN" altLang="en-US" dirty="0"/>
              <a:t>维）</a:t>
            </a:r>
            <a:endParaRPr kumimoji="1" lang="en-US" altLang="zh-CN" dirty="0"/>
          </a:p>
          <a:p>
            <a:r>
              <a:rPr kumimoji="1" lang="en-US" altLang="zh-CN" sz="1600" dirty="0"/>
              <a:t>EM</a:t>
            </a:r>
            <a:r>
              <a:rPr kumimoji="1" lang="zh-CN" altLang="en-US" sz="1600" dirty="0"/>
              <a:t>算法步骤</a:t>
            </a:r>
            <a:endParaRPr kumimoji="1" lang="en-US" altLang="zh-CN" sz="1600" dirty="0"/>
          </a:p>
          <a:p>
            <a:pPr lvl="1"/>
            <a:r>
              <a:rPr lang="en-US" altLang="en-US" sz="16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Boot Step</a:t>
            </a:r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2"/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Initialize </a:t>
            </a:r>
            <a:r>
              <a:rPr lang="en-US" alt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clusters: C</a:t>
            </a:r>
            <a:r>
              <a:rPr lang="en-US" altLang="en-US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…, C</a:t>
            </a:r>
            <a:r>
              <a:rPr lang="en-US" altLang="en-US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endParaRPr lang="en-US" alt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>
              <a:buNone/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endParaRPr lang="en-US" altLang="en-US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altLang="en-US" sz="16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Iteration Step</a:t>
            </a:r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2"/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Estimate the cluster of each data point</a:t>
            </a:r>
          </a:p>
          <a:p>
            <a:pPr lvl="2"/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>
              <a:spcBef>
                <a:spcPts val="480"/>
              </a:spcBef>
            </a:pP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>
              <a:spcBef>
                <a:spcPts val="480"/>
              </a:spcBef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Re-estimate the cluster parameters</a:t>
            </a:r>
            <a:endParaRPr kumimoji="1" lang="en-US" altLang="zh-CN" dirty="0"/>
          </a:p>
          <a:p>
            <a:pPr lvl="1"/>
            <a:endParaRPr kumimoji="1" lang="en-US" altLang="zh-CN" dirty="0"/>
          </a:p>
        </p:txBody>
      </p:sp>
      <p:sp>
        <p:nvSpPr>
          <p:cNvPr id="6" name="Rectangle 11">
            <a:extLst>
              <a:ext uri="{FF2B5EF4-FFF2-40B4-BE49-F238E27FC236}">
                <a16:creationId xmlns:a16="http://schemas.microsoft.com/office/drawing/2014/main" id="{44BA17C8-FEFB-EF48-B857-B8E97B91906B}"/>
              </a:ext>
            </a:extLst>
          </p:cNvPr>
          <p:cNvSpPr/>
          <p:nvPr/>
        </p:nvSpPr>
        <p:spPr>
          <a:xfrm>
            <a:off x="1835086" y="2054321"/>
            <a:ext cx="317106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  <a:buClr>
                <a:schemeClr val="hlink"/>
              </a:buClr>
              <a:buSzPct val="55000"/>
            </a:pPr>
            <a:r>
              <a:rPr lang="en-US" altLang="en-US" sz="1600" dirty="0">
                <a:latin typeface="Times New Roman" panose="02020603050405020304" pitchFamily="18" charset="0"/>
              </a:rPr>
              <a:t>(</a:t>
            </a:r>
            <a:r>
              <a:rPr lang="en-US" altLang="en-US" sz="1600" i="1" dirty="0">
                <a:latin typeface="Times New Roman" panose="02020603050405020304" pitchFamily="18" charset="0"/>
                <a:sym typeface="Symbol" pitchFamily="2" charset="2"/>
              </a:rPr>
              <a:t></a:t>
            </a:r>
            <a:r>
              <a:rPr lang="en-US" altLang="en-US" sz="1600" i="1" baseline="-25000" dirty="0">
                <a:latin typeface="Times New Roman" panose="02020603050405020304" pitchFamily="18" charset="0"/>
                <a:sym typeface="Symbol" pitchFamily="2" charset="2"/>
              </a:rPr>
              <a:t>j</a:t>
            </a:r>
            <a:r>
              <a:rPr lang="en-US" altLang="en-US" sz="1600" baseline="-25000" dirty="0">
                <a:latin typeface="Times New Roman" panose="02020603050405020304" pitchFamily="18" charset="0"/>
                <a:sym typeface="Symbol" pitchFamily="2" charset="2"/>
              </a:rPr>
              <a:t>,</a:t>
            </a:r>
            <a:r>
              <a:rPr lang="en-US" altLang="en-US" sz="1600" dirty="0">
                <a:latin typeface="Tahoma" panose="020B0604030504040204" pitchFamily="34" charset="0"/>
                <a:sym typeface="Symbol" pitchFamily="2" charset="2"/>
              </a:rPr>
              <a:t> </a:t>
            </a:r>
            <a:r>
              <a:rPr lang="en-US" altLang="en-US" sz="1600" dirty="0">
                <a:latin typeface="Times New Roman" panose="02020603050405020304" pitchFamily="18" charset="0"/>
                <a:sym typeface="Symbol" pitchFamily="2" charset="2"/>
              </a:rPr>
              <a:t></a:t>
            </a:r>
            <a:r>
              <a:rPr lang="en-US" altLang="en-US" sz="1600" i="1" baseline="-25000" dirty="0">
                <a:latin typeface="Times" pitchFamily="2" charset="0"/>
                <a:sym typeface="Symbol" pitchFamily="2" charset="2"/>
              </a:rPr>
              <a:t>j</a:t>
            </a:r>
            <a:r>
              <a:rPr lang="en-US" altLang="en-US" sz="1600" dirty="0">
                <a:latin typeface="Times" pitchFamily="2" charset="0"/>
                <a:sym typeface="Symbol" pitchFamily="2" charset="2"/>
              </a:rPr>
              <a:t>) and </a:t>
            </a:r>
            <a:r>
              <a:rPr lang="en-US" altLang="en-US" sz="1600" i="1" dirty="0">
                <a:latin typeface="Times" pitchFamily="2" charset="0"/>
              </a:rPr>
              <a:t>P</a:t>
            </a:r>
            <a:r>
              <a:rPr lang="en-US" altLang="en-US" sz="1600" dirty="0">
                <a:latin typeface="Times" pitchFamily="2" charset="0"/>
              </a:rPr>
              <a:t>(</a:t>
            </a:r>
            <a:r>
              <a:rPr lang="en-US" altLang="en-US" sz="1600" i="1" dirty="0" err="1">
                <a:latin typeface="Times" pitchFamily="2" charset="0"/>
              </a:rPr>
              <a:t>C</a:t>
            </a:r>
            <a:r>
              <a:rPr lang="en-US" altLang="en-US" sz="1600" i="1" baseline="-25000" dirty="0" err="1">
                <a:latin typeface="Times" pitchFamily="2" charset="0"/>
              </a:rPr>
              <a:t>j</a:t>
            </a:r>
            <a:r>
              <a:rPr lang="en-US" altLang="en-US" sz="1600" dirty="0">
                <a:latin typeface="Times" pitchFamily="2" charset="0"/>
              </a:rPr>
              <a:t>)</a:t>
            </a:r>
            <a:r>
              <a:rPr lang="en-US" altLang="en-US" sz="1600" dirty="0">
                <a:latin typeface="Tahoma" panose="020B0604030504040204" pitchFamily="34" charset="0"/>
                <a:sym typeface="Symbol" pitchFamily="2" charset="2"/>
              </a:rPr>
              <a:t> </a:t>
            </a:r>
            <a:r>
              <a:rPr lang="en-US" altLang="en-US" sz="1600" dirty="0">
                <a:latin typeface="Times" pitchFamily="2" charset="0"/>
              </a:rPr>
              <a:t>for each cluster </a:t>
            </a:r>
            <a:r>
              <a:rPr lang="en-US" altLang="en-US" sz="1600" i="1" dirty="0">
                <a:latin typeface="Times" pitchFamily="2" charset="0"/>
              </a:rPr>
              <a:t>j.  </a:t>
            </a:r>
          </a:p>
        </p:txBody>
      </p:sp>
      <p:sp>
        <p:nvSpPr>
          <p:cNvPr id="7" name="Text Box 9">
            <a:extLst>
              <a:ext uri="{FF2B5EF4-FFF2-40B4-BE49-F238E27FC236}">
                <a16:creationId xmlns:a16="http://schemas.microsoft.com/office/drawing/2014/main" id="{B79C10FF-4BD4-0646-A4F0-EEDE9FAF0A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88558" y="2971377"/>
            <a:ext cx="241444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000" dirty="0">
                <a:solidFill>
                  <a:srgbClr val="009999"/>
                </a:solidFill>
                <a:latin typeface="Tahoma" panose="020B0604030504040204" pitchFamily="34" charset="0"/>
              </a:rPr>
              <a:t>E</a:t>
            </a:r>
            <a:r>
              <a:rPr lang="en-US" altLang="zh-CN" sz="2000" dirty="0">
                <a:solidFill>
                  <a:srgbClr val="009999"/>
                </a:solidFill>
                <a:latin typeface="Tahoma" panose="020B0604030504040204" pitchFamily="34" charset="0"/>
              </a:rPr>
              <a:t>(</a:t>
            </a:r>
            <a:r>
              <a:rPr lang="en-US" altLang="en-US" sz="2000" dirty="0">
                <a:solidFill>
                  <a:srgbClr val="009999"/>
                </a:solidFill>
                <a:latin typeface="Tahoma" panose="020B0604030504040204" pitchFamily="34" charset="0"/>
              </a:rPr>
              <a:t>expectation</a:t>
            </a:r>
            <a:r>
              <a:rPr lang="en-US" altLang="zh-CN" sz="2000" dirty="0">
                <a:solidFill>
                  <a:srgbClr val="009999"/>
                </a:solidFill>
                <a:latin typeface="Tahoma" panose="020B0604030504040204" pitchFamily="34" charset="0"/>
              </a:rPr>
              <a:t>)</a:t>
            </a:r>
            <a:r>
              <a:rPr lang="zh-CN" altLang="en-US" sz="2000" dirty="0">
                <a:solidFill>
                  <a:srgbClr val="009999"/>
                </a:solidFill>
                <a:latin typeface="Tahoma" panose="020B0604030504040204" pitchFamily="34" charset="0"/>
              </a:rPr>
              <a:t> </a:t>
            </a:r>
            <a:r>
              <a:rPr lang="en-US" altLang="zh-CN" sz="2000" dirty="0">
                <a:solidFill>
                  <a:srgbClr val="009999"/>
                </a:solidFill>
                <a:latin typeface="Tahoma" panose="020B0604030504040204" pitchFamily="34" charset="0"/>
              </a:rPr>
              <a:t>Step</a:t>
            </a:r>
            <a:endParaRPr lang="en-US" altLang="en-US" sz="2000" dirty="0">
              <a:solidFill>
                <a:srgbClr val="009999"/>
              </a:solidFill>
              <a:latin typeface="Tahoma" panose="020B0604030504040204" pitchFamily="34" charset="0"/>
            </a:endParaRPr>
          </a:p>
        </p:txBody>
      </p:sp>
      <p:sp>
        <p:nvSpPr>
          <p:cNvPr id="8" name="Text Box 10">
            <a:extLst>
              <a:ext uri="{FF2B5EF4-FFF2-40B4-BE49-F238E27FC236}">
                <a16:creationId xmlns:a16="http://schemas.microsoft.com/office/drawing/2014/main" id="{6F870880-B303-3A4F-AD71-68B46B23BE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88558" y="4026066"/>
            <a:ext cx="264848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000" dirty="0">
                <a:solidFill>
                  <a:srgbClr val="009999"/>
                </a:solidFill>
                <a:latin typeface="Tahoma" panose="020B0604030504040204" pitchFamily="34" charset="0"/>
              </a:rPr>
              <a:t>M</a:t>
            </a:r>
            <a:r>
              <a:rPr lang="en-US" altLang="zh-CN" sz="2000" dirty="0">
                <a:solidFill>
                  <a:srgbClr val="009999"/>
                </a:solidFill>
                <a:latin typeface="Tahoma" panose="020B0604030504040204" pitchFamily="34" charset="0"/>
              </a:rPr>
              <a:t>(</a:t>
            </a:r>
            <a:r>
              <a:rPr lang="en-US" altLang="en-US" sz="2000" dirty="0">
                <a:solidFill>
                  <a:srgbClr val="009999"/>
                </a:solidFill>
                <a:latin typeface="Tahoma" panose="020B0604030504040204" pitchFamily="34" charset="0"/>
              </a:rPr>
              <a:t>maximization</a:t>
            </a:r>
            <a:r>
              <a:rPr lang="en-US" altLang="zh-CN" sz="2000" dirty="0">
                <a:solidFill>
                  <a:srgbClr val="009999"/>
                </a:solidFill>
                <a:latin typeface="Tahoma" panose="020B0604030504040204" pitchFamily="34" charset="0"/>
              </a:rPr>
              <a:t>)</a:t>
            </a:r>
            <a:r>
              <a:rPr lang="zh-CN" altLang="en-US" sz="2000" dirty="0">
                <a:solidFill>
                  <a:srgbClr val="009999"/>
                </a:solidFill>
                <a:latin typeface="Tahoma" panose="020B0604030504040204" pitchFamily="34" charset="0"/>
              </a:rPr>
              <a:t> </a:t>
            </a:r>
            <a:r>
              <a:rPr lang="en-US" altLang="zh-CN" sz="2000" dirty="0">
                <a:solidFill>
                  <a:srgbClr val="009999"/>
                </a:solidFill>
                <a:latin typeface="Tahoma" panose="020B0604030504040204" pitchFamily="34" charset="0"/>
              </a:rPr>
              <a:t>Step</a:t>
            </a:r>
            <a:endParaRPr lang="en-US" altLang="en-US" sz="2000" dirty="0">
              <a:solidFill>
                <a:srgbClr val="009999"/>
              </a:solidFill>
              <a:latin typeface="Tahoma" panose="020B0604030504040204" pitchFamily="34" charset="0"/>
            </a:endParaRPr>
          </a:p>
        </p:txBody>
      </p:sp>
      <p:sp>
        <p:nvSpPr>
          <p:cNvPr id="9" name="AutoShape 11">
            <a:extLst>
              <a:ext uri="{FF2B5EF4-FFF2-40B4-BE49-F238E27FC236}">
                <a16:creationId xmlns:a16="http://schemas.microsoft.com/office/drawing/2014/main" id="{92BD6C9E-C270-CF45-B045-A3775C9726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55158" y="3057132"/>
            <a:ext cx="457200" cy="228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9999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10" name="AutoShape 12">
            <a:extLst>
              <a:ext uri="{FF2B5EF4-FFF2-40B4-BE49-F238E27FC236}">
                <a16:creationId xmlns:a16="http://schemas.microsoft.com/office/drawing/2014/main" id="{707C21F8-37BB-1846-AF32-08E110A0BE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55158" y="4107789"/>
            <a:ext cx="457200" cy="228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9999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11" name="AutoShape 11">
            <a:extLst>
              <a:ext uri="{FF2B5EF4-FFF2-40B4-BE49-F238E27FC236}">
                <a16:creationId xmlns:a16="http://schemas.microsoft.com/office/drawing/2014/main" id="{BD111BA7-1AAB-3E47-94C9-9F3BFBBBB6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47753" y="2109298"/>
            <a:ext cx="457200" cy="228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9999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12" name="Text Box 9">
            <a:extLst>
              <a:ext uri="{FF2B5EF4-FFF2-40B4-BE49-F238E27FC236}">
                <a16:creationId xmlns:a16="http://schemas.microsoft.com/office/drawing/2014/main" id="{EE486211-6F6F-314B-AFDD-109B385355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35247" y="1869655"/>
            <a:ext cx="2228707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>
                <a:solidFill>
                  <a:srgbClr val="00999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假设每个类簇的数据服从</a:t>
            </a:r>
            <a:r>
              <a:rPr lang="zh-CN" altLang="en-US" sz="20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高斯分布</a:t>
            </a:r>
            <a:endParaRPr lang="en-US" altLang="en-US" sz="2000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aphicFrame>
        <p:nvGraphicFramePr>
          <p:cNvPr id="13" name="Object 5">
            <a:extLst>
              <a:ext uri="{FF2B5EF4-FFF2-40B4-BE49-F238E27FC236}">
                <a16:creationId xmlns:a16="http://schemas.microsoft.com/office/drawing/2014/main" id="{807B03FC-FC00-344C-A5E2-92B4486C10E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08358201"/>
              </p:ext>
            </p:extLst>
          </p:nvPr>
        </p:nvGraphicFramePr>
        <p:xfrm>
          <a:off x="1915829" y="2971377"/>
          <a:ext cx="3665486" cy="6986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14" name="Equation" r:id="rId3" imgW="73431400" imgH="13462000" progId="Equation.3">
                  <p:embed/>
                </p:oleObj>
              </mc:Choice>
              <mc:Fallback>
                <p:oleObj name="Equation" r:id="rId3" imgW="73431400" imgH="13462000" progId="Equation.3">
                  <p:embed/>
                  <p:pic>
                    <p:nvPicPr>
                      <p:cNvPr id="23" name="Object 5">
                        <a:extLst>
                          <a:ext uri="{FF2B5EF4-FFF2-40B4-BE49-F238E27FC236}">
                            <a16:creationId xmlns:a16="http://schemas.microsoft.com/office/drawing/2014/main" id="{807B03FC-FC00-344C-A5E2-92B4486C10E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15829" y="2971377"/>
                        <a:ext cx="3665486" cy="69868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6">
            <a:extLst>
              <a:ext uri="{FF2B5EF4-FFF2-40B4-BE49-F238E27FC236}">
                <a16:creationId xmlns:a16="http://schemas.microsoft.com/office/drawing/2014/main" id="{BC5D3EC3-A2E8-4549-9F1A-F9F6DD8D6B4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60888546"/>
              </p:ext>
            </p:extLst>
          </p:nvPr>
        </p:nvGraphicFramePr>
        <p:xfrm>
          <a:off x="1809542" y="4046808"/>
          <a:ext cx="2439172" cy="671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15" name="Equation" r:id="rId5" imgW="55295800" imgH="15214600" progId="Equation.3">
                  <p:embed/>
                </p:oleObj>
              </mc:Choice>
              <mc:Fallback>
                <p:oleObj name="Equation" r:id="rId5" imgW="55295800" imgH="15214600" progId="Equation.3">
                  <p:embed/>
                  <p:pic>
                    <p:nvPicPr>
                      <p:cNvPr id="24" name="Object 6">
                        <a:extLst>
                          <a:ext uri="{FF2B5EF4-FFF2-40B4-BE49-F238E27FC236}">
                            <a16:creationId xmlns:a16="http://schemas.microsoft.com/office/drawing/2014/main" id="{BC5D3EC3-A2E8-4549-9F1A-F9F6DD8D6B4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09542" y="4046808"/>
                        <a:ext cx="2439172" cy="671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7">
            <a:extLst>
              <a:ext uri="{FF2B5EF4-FFF2-40B4-BE49-F238E27FC236}">
                <a16:creationId xmlns:a16="http://schemas.microsoft.com/office/drawing/2014/main" id="{CE868841-324E-7346-B044-778F3D669F3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12888997"/>
              </p:ext>
            </p:extLst>
          </p:nvPr>
        </p:nvGraphicFramePr>
        <p:xfrm>
          <a:off x="290304" y="4046808"/>
          <a:ext cx="1355813" cy="671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16" name="Equation" r:id="rId7" imgW="30721300" imgH="15214600" progId="Equation.3">
                  <p:embed/>
                </p:oleObj>
              </mc:Choice>
              <mc:Fallback>
                <p:oleObj name="Equation" r:id="rId7" imgW="30721300" imgH="15214600" progId="Equation.3">
                  <p:embed/>
                  <p:pic>
                    <p:nvPicPr>
                      <p:cNvPr id="25" name="Object 7">
                        <a:extLst>
                          <a:ext uri="{FF2B5EF4-FFF2-40B4-BE49-F238E27FC236}">
                            <a16:creationId xmlns:a16="http://schemas.microsoft.com/office/drawing/2014/main" id="{CE868841-324E-7346-B044-778F3D669F3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0304" y="4046808"/>
                        <a:ext cx="1355813" cy="671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8">
            <a:extLst>
              <a:ext uri="{FF2B5EF4-FFF2-40B4-BE49-F238E27FC236}">
                <a16:creationId xmlns:a16="http://schemas.microsoft.com/office/drawing/2014/main" id="{E9679A05-2FD1-074C-BCE9-8EBD5A2FE1F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56517080"/>
              </p:ext>
            </p:extLst>
          </p:nvPr>
        </p:nvGraphicFramePr>
        <p:xfrm>
          <a:off x="4363427" y="4115324"/>
          <a:ext cx="1368725" cy="529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17" name="Equation" r:id="rId9" imgW="31013400" imgH="12001500" progId="Equation.3">
                  <p:embed/>
                </p:oleObj>
              </mc:Choice>
              <mc:Fallback>
                <p:oleObj name="Equation" r:id="rId9" imgW="31013400" imgH="12001500" progId="Equation.3">
                  <p:embed/>
                  <p:pic>
                    <p:nvPicPr>
                      <p:cNvPr id="26" name="Object 8">
                        <a:extLst>
                          <a:ext uri="{FF2B5EF4-FFF2-40B4-BE49-F238E27FC236}">
                            <a16:creationId xmlns:a16="http://schemas.microsoft.com/office/drawing/2014/main" id="{E9679A05-2FD1-074C-BCE9-8EBD5A2FE1F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63427" y="4115324"/>
                        <a:ext cx="1368725" cy="5294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圆角矩形 3"/>
          <p:cNvSpPr/>
          <p:nvPr/>
        </p:nvSpPr>
        <p:spPr>
          <a:xfrm>
            <a:off x="6388558" y="891540"/>
            <a:ext cx="2184954" cy="60198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ysClr val="windowText" lastClr="000000"/>
                </a:solidFill>
              </a:rPr>
              <a:t>GMM</a:t>
            </a:r>
            <a:r>
              <a:rPr lang="zh-CN" altLang="en-US" dirty="0">
                <a:solidFill>
                  <a:sysClr val="windowText" lastClr="000000"/>
                </a:solidFill>
              </a:rPr>
              <a:t>的</a:t>
            </a:r>
            <a:r>
              <a:rPr lang="en-US" altLang="zh-CN" dirty="0">
                <a:solidFill>
                  <a:sysClr val="windowText" lastClr="000000"/>
                </a:solidFill>
              </a:rPr>
              <a:t>EM</a:t>
            </a:r>
            <a:r>
              <a:rPr lang="zh-CN" altLang="en-US" dirty="0">
                <a:solidFill>
                  <a:sysClr val="windowText" lastClr="000000"/>
                </a:solidFill>
              </a:rPr>
              <a:t>算法</a:t>
            </a:r>
            <a:endParaRPr lang="en-US" altLang="zh-CN" dirty="0">
              <a:solidFill>
                <a:sysClr val="windowText" lastClr="000000"/>
              </a:solidFill>
            </a:endParaRPr>
          </a:p>
          <a:p>
            <a:pPr algn="ctr"/>
            <a:r>
              <a:rPr lang="zh-CN" altLang="en-US" dirty="0">
                <a:solidFill>
                  <a:sysClr val="windowText" lastClr="000000"/>
                </a:solidFill>
              </a:rPr>
              <a:t>总流程</a:t>
            </a:r>
          </a:p>
        </p:txBody>
      </p:sp>
    </p:spTree>
    <p:extLst>
      <p:ext uri="{BB962C8B-B14F-4D97-AF65-F5344CB8AC3E}">
        <p14:creationId xmlns:p14="http://schemas.microsoft.com/office/powerpoint/2010/main" val="907729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聚类：</a:t>
            </a:r>
            <a:r>
              <a:rPr lang="en-US" altLang="zh-CN" dirty="0"/>
              <a:t>k-means</a:t>
            </a:r>
            <a:r>
              <a:rPr lang="zh-CN" altLang="en-US" dirty="0"/>
              <a:t>、</a:t>
            </a:r>
            <a:r>
              <a:rPr lang="en-US" altLang="zh-CN" dirty="0"/>
              <a:t>GMM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聚类应用举例 </a:t>
            </a:r>
            <a:r>
              <a:rPr lang="mr-IN" altLang="zh-CN" dirty="0"/>
              <a:t>–</a:t>
            </a:r>
            <a:r>
              <a:rPr lang="zh-CN" altLang="en-US" dirty="0"/>
              <a:t> 营销中的客户细分</a:t>
            </a:r>
            <a:endParaRPr lang="en-US" altLang="zh-CN" dirty="0"/>
          </a:p>
          <a:p>
            <a:pPr lvl="1"/>
            <a:r>
              <a:rPr lang="zh-CN" altLang="en-US" sz="1600" dirty="0"/>
              <a:t>我们仅考虑收入水平（</a:t>
            </a:r>
            <a:r>
              <a:rPr lang="en-US" altLang="zh-CN" sz="1600" dirty="0">
                <a:latin typeface="Calibri" charset="0"/>
                <a:ea typeface="Calibri" charset="0"/>
                <a:cs typeface="Calibri" charset="0"/>
              </a:rPr>
              <a:t>Annual Income (k$)</a:t>
            </a:r>
            <a:r>
              <a:rPr lang="zh-CN" altLang="en-US" sz="1600" dirty="0"/>
              <a:t>）与花费评分（</a:t>
            </a:r>
            <a:r>
              <a:rPr lang="en-US" altLang="zh-CN" sz="1600" dirty="0">
                <a:latin typeface="Calibri" charset="0"/>
                <a:ea typeface="Calibri" charset="0"/>
                <a:cs typeface="Calibri" charset="0"/>
              </a:rPr>
              <a:t>Spending Score (1-100)</a:t>
            </a:r>
            <a:r>
              <a:rPr lang="zh-CN" altLang="en-US" sz="1600" dirty="0"/>
              <a:t>）作为客户的特征</a:t>
            </a:r>
            <a:endParaRPr lang="en-US" altLang="zh-CN" dirty="0"/>
          </a:p>
          <a:p>
            <a:endParaRPr kumimoji="1" lang="en-US" altLang="zh-CN" dirty="0"/>
          </a:p>
        </p:txBody>
      </p:sp>
      <p:pic>
        <p:nvPicPr>
          <p:cNvPr id="6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300" y="1742626"/>
            <a:ext cx="4837920" cy="3225280"/>
          </a:xfrm>
          <a:prstGeom prst="rect">
            <a:avLst/>
          </a:prstGeom>
        </p:spPr>
      </p:pic>
      <p:sp>
        <p:nvSpPr>
          <p:cNvPr id="7" name="椭圆 6"/>
          <p:cNvSpPr/>
          <p:nvPr/>
        </p:nvSpPr>
        <p:spPr>
          <a:xfrm>
            <a:off x="1342053" y="2020799"/>
            <a:ext cx="997311" cy="1074118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8" name="椭圆 7"/>
          <p:cNvSpPr/>
          <p:nvPr/>
        </p:nvSpPr>
        <p:spPr>
          <a:xfrm>
            <a:off x="1297438" y="3387328"/>
            <a:ext cx="1054659" cy="1095684"/>
          </a:xfrm>
          <a:prstGeom prst="ellipse">
            <a:avLst/>
          </a:prstGeom>
          <a:noFill/>
          <a:ln>
            <a:solidFill>
              <a:srgbClr val="FA8DC7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9" name="椭圆 6"/>
          <p:cNvSpPr/>
          <p:nvPr/>
        </p:nvSpPr>
        <p:spPr>
          <a:xfrm>
            <a:off x="2974135" y="3387327"/>
            <a:ext cx="2040789" cy="109568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0" name="椭圆 6"/>
          <p:cNvSpPr/>
          <p:nvPr/>
        </p:nvSpPr>
        <p:spPr>
          <a:xfrm>
            <a:off x="2974135" y="2020798"/>
            <a:ext cx="2173744" cy="989147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1" name="椭圆 6"/>
          <p:cNvSpPr/>
          <p:nvPr/>
        </p:nvSpPr>
        <p:spPr>
          <a:xfrm>
            <a:off x="2194342" y="2819562"/>
            <a:ext cx="994107" cy="864687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2" name="TextBox 10"/>
          <p:cNvSpPr txBox="1"/>
          <p:nvPr/>
        </p:nvSpPr>
        <p:spPr>
          <a:xfrm>
            <a:off x="528990" y="1699366"/>
            <a:ext cx="94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Group</a:t>
            </a:r>
            <a:r>
              <a:rPr lang="zh-CN" altLang="en-US" dirty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dirty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C</a:t>
            </a:r>
            <a:endParaRPr lang="en-US" dirty="0">
              <a:solidFill>
                <a:srgbClr val="FF0000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3" name="TextBox 11"/>
          <p:cNvSpPr txBox="1"/>
          <p:nvPr/>
        </p:nvSpPr>
        <p:spPr>
          <a:xfrm>
            <a:off x="355064" y="4074558"/>
            <a:ext cx="94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Group</a:t>
            </a:r>
            <a:r>
              <a:rPr lang="zh-CN" altLang="en-US" dirty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dirty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B</a:t>
            </a:r>
            <a:endParaRPr lang="en-US" dirty="0">
              <a:solidFill>
                <a:srgbClr val="FF0000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4" name="TextBox 12"/>
          <p:cNvSpPr txBox="1"/>
          <p:nvPr/>
        </p:nvSpPr>
        <p:spPr>
          <a:xfrm>
            <a:off x="3143282" y="3027432"/>
            <a:ext cx="958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Group</a:t>
            </a:r>
            <a:r>
              <a:rPr lang="zh-CN" altLang="en-US" dirty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dirty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A</a:t>
            </a:r>
            <a:endParaRPr lang="en-US" dirty="0">
              <a:solidFill>
                <a:srgbClr val="FF0000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5" name="TextBox 13"/>
          <p:cNvSpPr txBox="1"/>
          <p:nvPr/>
        </p:nvSpPr>
        <p:spPr>
          <a:xfrm>
            <a:off x="4329557" y="1663050"/>
            <a:ext cx="9680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Group</a:t>
            </a:r>
            <a:r>
              <a:rPr lang="zh-CN" altLang="en-US" dirty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dirty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D</a:t>
            </a:r>
            <a:endParaRPr lang="en-US" dirty="0">
              <a:solidFill>
                <a:srgbClr val="FF0000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6" name="TextBox 14"/>
          <p:cNvSpPr txBox="1"/>
          <p:nvPr/>
        </p:nvSpPr>
        <p:spPr>
          <a:xfrm>
            <a:off x="4700197" y="4182141"/>
            <a:ext cx="94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Group</a:t>
            </a:r>
            <a:r>
              <a:rPr lang="zh-CN" altLang="en-US" dirty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dirty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E</a:t>
            </a:r>
            <a:endParaRPr lang="en-US" dirty="0">
              <a:solidFill>
                <a:srgbClr val="FF0000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7" name="Content Placeholder 2"/>
          <p:cNvSpPr txBox="1">
            <a:spLocks/>
          </p:cNvSpPr>
          <p:nvPr/>
        </p:nvSpPr>
        <p:spPr>
          <a:xfrm>
            <a:off x="5581107" y="1836178"/>
            <a:ext cx="3266015" cy="299480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客户很自然地分为几组</a:t>
            </a:r>
            <a:endParaRPr lang="en-US" altLang="zh-CN" dirty="0"/>
          </a:p>
          <a:p>
            <a:pPr lvl="1"/>
            <a:r>
              <a:rPr lang="en-US" altLang="zh-CN" dirty="0">
                <a:latin typeface="Calibri" charset="0"/>
                <a:ea typeface="Calibri" charset="0"/>
                <a:cs typeface="Calibri" charset="0"/>
              </a:rPr>
              <a:t>Group</a:t>
            </a:r>
            <a:r>
              <a:rPr lang="zh-CN" altLang="en-US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dirty="0">
                <a:latin typeface="Calibri" charset="0"/>
                <a:ea typeface="Calibri" charset="0"/>
                <a:cs typeface="Calibri" charset="0"/>
              </a:rPr>
              <a:t>A</a:t>
            </a:r>
            <a:r>
              <a:rPr lang="zh-CN" altLang="en-US" dirty="0"/>
              <a:t> （</a:t>
            </a:r>
            <a:r>
              <a:rPr lang="en-US" altLang="zh-CN" dirty="0">
                <a:latin typeface="Calibri" charset="0"/>
                <a:ea typeface="Calibri" charset="0"/>
                <a:cs typeface="Calibri" charset="0"/>
              </a:rPr>
              <a:t>standard</a:t>
            </a:r>
            <a:r>
              <a:rPr lang="zh-CN" altLang="en-US" dirty="0"/>
              <a:t>）</a:t>
            </a:r>
            <a:r>
              <a:rPr lang="en-US" altLang="zh-CN" dirty="0"/>
              <a:t>:</a:t>
            </a:r>
            <a:r>
              <a:rPr lang="zh-CN" altLang="en-US" dirty="0"/>
              <a:t> 中等收入中等花费 </a:t>
            </a:r>
            <a:endParaRPr lang="en-US" altLang="zh-CN" dirty="0"/>
          </a:p>
          <a:p>
            <a:pPr lvl="1"/>
            <a:r>
              <a:rPr lang="en-US" altLang="zh-CN" dirty="0">
                <a:latin typeface="Calibri" charset="0"/>
                <a:ea typeface="Calibri" charset="0"/>
                <a:cs typeface="Calibri" charset="0"/>
              </a:rPr>
              <a:t>Group</a:t>
            </a:r>
            <a:r>
              <a:rPr lang="zh-CN" altLang="en-US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dirty="0">
                <a:latin typeface="Calibri" charset="0"/>
                <a:ea typeface="Calibri" charset="0"/>
                <a:cs typeface="Calibri" charset="0"/>
              </a:rPr>
              <a:t>B</a:t>
            </a:r>
            <a:r>
              <a:rPr lang="zh-CN" altLang="en-US" dirty="0"/>
              <a:t> （</a:t>
            </a:r>
            <a:r>
              <a:rPr lang="en-US" altLang="zh-CN" dirty="0">
                <a:latin typeface="Calibri" charset="0"/>
                <a:ea typeface="Calibri" charset="0"/>
                <a:cs typeface="Calibri" charset="0"/>
              </a:rPr>
              <a:t>sensible</a:t>
            </a:r>
            <a:r>
              <a:rPr lang="zh-CN" altLang="en-US" dirty="0"/>
              <a:t>）</a:t>
            </a:r>
            <a:r>
              <a:rPr lang="en-US" altLang="zh-CN" dirty="0"/>
              <a:t>:</a:t>
            </a:r>
            <a:r>
              <a:rPr lang="zh-CN" altLang="en-US" dirty="0"/>
              <a:t> 较低收入较低花费</a:t>
            </a:r>
            <a:endParaRPr lang="en-US" altLang="zh-CN" dirty="0"/>
          </a:p>
          <a:p>
            <a:pPr lvl="1"/>
            <a:r>
              <a:rPr lang="en-US" altLang="zh-CN" dirty="0">
                <a:latin typeface="Calibri" charset="0"/>
                <a:ea typeface="Calibri" charset="0"/>
                <a:cs typeface="Calibri" charset="0"/>
              </a:rPr>
              <a:t>Group</a:t>
            </a:r>
            <a:r>
              <a:rPr lang="zh-CN" altLang="en-US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dirty="0">
                <a:latin typeface="Calibri" charset="0"/>
                <a:ea typeface="Calibri" charset="0"/>
                <a:cs typeface="Calibri" charset="0"/>
              </a:rPr>
              <a:t>C</a:t>
            </a:r>
            <a:r>
              <a:rPr lang="zh-CN" altLang="en-US" dirty="0"/>
              <a:t>（</a:t>
            </a:r>
            <a:r>
              <a:rPr lang="en-US" altLang="zh-CN" dirty="0">
                <a:latin typeface="Calibri" charset="0"/>
                <a:ea typeface="Calibri" charset="0"/>
                <a:cs typeface="Calibri" charset="0"/>
              </a:rPr>
              <a:t>careless</a:t>
            </a:r>
            <a:r>
              <a:rPr lang="zh-CN" altLang="en-US" dirty="0"/>
              <a:t>）</a:t>
            </a:r>
            <a:r>
              <a:rPr lang="en-US" altLang="zh-CN" dirty="0"/>
              <a:t>:</a:t>
            </a:r>
            <a:r>
              <a:rPr lang="zh-CN" altLang="en-US" dirty="0"/>
              <a:t> 较低收入较高花费</a:t>
            </a:r>
            <a:endParaRPr lang="en-US" altLang="zh-CN" dirty="0"/>
          </a:p>
          <a:p>
            <a:pPr lvl="1"/>
            <a:r>
              <a:rPr lang="en-US" altLang="zh-CN" dirty="0">
                <a:latin typeface="Calibri" charset="0"/>
                <a:ea typeface="Calibri" charset="0"/>
                <a:cs typeface="Calibri" charset="0"/>
              </a:rPr>
              <a:t>Group</a:t>
            </a:r>
            <a:r>
              <a:rPr lang="zh-CN" altLang="en-US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dirty="0">
                <a:latin typeface="Calibri" charset="0"/>
                <a:ea typeface="Calibri" charset="0"/>
                <a:cs typeface="Calibri" charset="0"/>
              </a:rPr>
              <a:t>D</a:t>
            </a:r>
            <a:r>
              <a:rPr lang="zh-CN" altLang="en-US" dirty="0"/>
              <a:t> （</a:t>
            </a:r>
            <a:r>
              <a:rPr lang="en-US" altLang="zh-CN" dirty="0">
                <a:latin typeface="Calibri" charset="0"/>
                <a:ea typeface="Calibri" charset="0"/>
                <a:cs typeface="Calibri" charset="0"/>
              </a:rPr>
              <a:t>target</a:t>
            </a:r>
            <a:r>
              <a:rPr lang="zh-CN" altLang="en-US" dirty="0"/>
              <a:t>）</a:t>
            </a:r>
            <a:r>
              <a:rPr lang="en-US" altLang="zh-CN" dirty="0"/>
              <a:t>:</a:t>
            </a:r>
            <a:r>
              <a:rPr lang="zh-CN" altLang="en-US" dirty="0"/>
              <a:t> 较高收入较高花费</a:t>
            </a:r>
            <a:endParaRPr lang="en-US" altLang="zh-CN" dirty="0"/>
          </a:p>
          <a:p>
            <a:pPr lvl="1"/>
            <a:r>
              <a:rPr lang="en-US" altLang="zh-CN" dirty="0">
                <a:latin typeface="Calibri" charset="0"/>
                <a:ea typeface="Calibri" charset="0"/>
                <a:cs typeface="Calibri" charset="0"/>
              </a:rPr>
              <a:t>Group</a:t>
            </a:r>
            <a:r>
              <a:rPr lang="zh-CN" altLang="en-US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dirty="0">
                <a:latin typeface="Calibri" charset="0"/>
                <a:ea typeface="Calibri" charset="0"/>
                <a:cs typeface="Calibri" charset="0"/>
              </a:rPr>
              <a:t>E</a:t>
            </a:r>
            <a:r>
              <a:rPr lang="zh-CN" altLang="en-US" dirty="0"/>
              <a:t> （</a:t>
            </a:r>
            <a:r>
              <a:rPr lang="en-US" altLang="zh-CN" dirty="0">
                <a:latin typeface="Calibri" charset="0"/>
                <a:ea typeface="Calibri" charset="0"/>
                <a:cs typeface="Calibri" charset="0"/>
              </a:rPr>
              <a:t>careful</a:t>
            </a:r>
            <a:r>
              <a:rPr lang="zh-CN" altLang="en-US" dirty="0"/>
              <a:t>）</a:t>
            </a:r>
            <a:r>
              <a:rPr lang="en-US" altLang="zh-CN" dirty="0"/>
              <a:t>:</a:t>
            </a:r>
            <a:r>
              <a:rPr lang="zh-CN" altLang="en-US" dirty="0"/>
              <a:t> 较高收入较低花费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1475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聚类：</a:t>
            </a:r>
            <a:r>
              <a:rPr lang="en-US" altLang="zh-CN" dirty="0"/>
              <a:t>k-means</a:t>
            </a:r>
            <a:r>
              <a:rPr lang="zh-CN" altLang="en-US" dirty="0"/>
              <a:t>、</a:t>
            </a:r>
            <a:r>
              <a:rPr lang="en-US" altLang="zh-CN" dirty="0"/>
              <a:t>GMM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GMM</a:t>
            </a:r>
            <a:r>
              <a:rPr kumimoji="1" lang="zh-CN" altLang="en-US" dirty="0"/>
              <a:t>混合高斯分布模型：从</a:t>
            </a:r>
            <a:r>
              <a:rPr kumimoji="1" lang="en-US" altLang="zh-CN" dirty="0"/>
              <a:t>1</a:t>
            </a:r>
            <a:r>
              <a:rPr kumimoji="1" lang="zh-CN" altLang="en-US" dirty="0"/>
              <a:t>维到多维（</a:t>
            </a:r>
            <a:r>
              <a:rPr kumimoji="1" lang="en-US" altLang="zh-CN" dirty="0"/>
              <a:t>2</a:t>
            </a:r>
            <a:r>
              <a:rPr kumimoji="1" lang="zh-CN" altLang="en-US" dirty="0"/>
              <a:t>维）</a:t>
            </a:r>
            <a:endParaRPr kumimoji="1" lang="en-US" altLang="zh-CN" dirty="0"/>
          </a:p>
          <a:p>
            <a:endParaRPr kumimoji="1" lang="en-US" altLang="zh-CN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C5E60AC-2449-3F44-9004-D2F8AD13AAD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495" y="1227860"/>
            <a:ext cx="6154032" cy="320691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A19DF1A-39C0-1C40-9B1E-9FD28824E1DB}"/>
              </a:ext>
            </a:extLst>
          </p:cNvPr>
          <p:cNvSpPr txBox="1"/>
          <p:nvPr/>
        </p:nvSpPr>
        <p:spPr>
          <a:xfrm>
            <a:off x="1987798" y="4504933"/>
            <a:ext cx="5168403" cy="33855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sz="1600" dirty="0"/>
              <a:t>来源：教材</a:t>
            </a:r>
            <a:r>
              <a:rPr lang="en-US" altLang="zh-CN" sz="1600" dirty="0"/>
              <a:t>Pattern</a:t>
            </a:r>
            <a:r>
              <a:rPr lang="zh-CN" altLang="en-US" sz="1600" dirty="0"/>
              <a:t> </a:t>
            </a:r>
            <a:r>
              <a:rPr lang="en-US" altLang="zh-CN" sz="1600" dirty="0"/>
              <a:t>Recognition</a:t>
            </a:r>
            <a:r>
              <a:rPr lang="zh-CN" altLang="en-US" sz="1600" dirty="0"/>
              <a:t> </a:t>
            </a:r>
            <a:r>
              <a:rPr lang="en-US" altLang="zh-CN" sz="1600" dirty="0"/>
              <a:t>and</a:t>
            </a:r>
            <a:r>
              <a:rPr lang="zh-CN" altLang="en-US" sz="1600" dirty="0"/>
              <a:t> </a:t>
            </a:r>
            <a:r>
              <a:rPr lang="en-US" altLang="zh-CN" sz="1600" dirty="0"/>
              <a:t>Machine</a:t>
            </a:r>
            <a:r>
              <a:rPr lang="zh-CN" altLang="en-US" sz="1600" dirty="0"/>
              <a:t> </a:t>
            </a:r>
            <a:r>
              <a:rPr lang="en-US" altLang="zh-CN" sz="1600" dirty="0"/>
              <a:t>Learning,</a:t>
            </a:r>
            <a:r>
              <a:rPr lang="zh-CN" altLang="en-US" sz="1600" dirty="0"/>
              <a:t> </a:t>
            </a:r>
            <a:r>
              <a:rPr lang="en-US" altLang="zh-CN" sz="1600" dirty="0"/>
              <a:t>Ch9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766284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聚类：</a:t>
            </a:r>
            <a:r>
              <a:rPr lang="en-US" altLang="zh-CN" dirty="0"/>
              <a:t>k-means</a:t>
            </a:r>
            <a:r>
              <a:rPr lang="zh-CN" altLang="en-US" dirty="0"/>
              <a:t>、</a:t>
            </a:r>
            <a:r>
              <a:rPr lang="en-US" altLang="zh-CN" dirty="0"/>
              <a:t>GMM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使用</a:t>
            </a:r>
            <a:r>
              <a:rPr lang="en-US" altLang="zh-CN" dirty="0"/>
              <a:t>EM</a:t>
            </a:r>
            <a:r>
              <a:rPr lang="zh-CN" altLang="en-US" dirty="0"/>
              <a:t>算法进行交替优化</a:t>
            </a:r>
            <a:endParaRPr lang="en-US" altLang="zh-CN" dirty="0"/>
          </a:p>
          <a:p>
            <a:pPr lvl="1"/>
            <a:r>
              <a:rPr kumimoji="1" lang="zh-CN" altLang="en-US" dirty="0"/>
              <a:t>迭代过程</a:t>
            </a:r>
            <a:endParaRPr kumimoji="1" lang="en-US" altLang="zh-CN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1F486DE-79EF-434A-95A4-1CED3764B6B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8135" y="1242404"/>
            <a:ext cx="5119005" cy="3556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040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聚类：</a:t>
            </a:r>
            <a:r>
              <a:rPr lang="en-US" altLang="zh-CN" dirty="0"/>
              <a:t>k-means</a:t>
            </a:r>
            <a:r>
              <a:rPr lang="zh-CN" altLang="en-US" dirty="0"/>
              <a:t>、</a:t>
            </a:r>
            <a:r>
              <a:rPr lang="en-US" altLang="zh-CN" dirty="0"/>
              <a:t>GMM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1</a:t>
            </a:r>
            <a:r>
              <a:rPr kumimoji="1" lang="zh-CN" altLang="en-US" dirty="0"/>
              <a:t>维</a:t>
            </a:r>
            <a:r>
              <a:rPr kumimoji="1" lang="en-US" altLang="zh-CN" dirty="0"/>
              <a:t>GMM</a:t>
            </a:r>
            <a:r>
              <a:rPr kumimoji="1" lang="zh-CN" altLang="en-US" dirty="0"/>
              <a:t>与多维（</a:t>
            </a:r>
            <a:r>
              <a:rPr kumimoji="1" lang="en-US" altLang="zh-CN" dirty="0"/>
              <a:t>2</a:t>
            </a:r>
            <a:r>
              <a:rPr kumimoji="1" lang="zh-CN" altLang="en-US" dirty="0"/>
              <a:t>维）</a:t>
            </a:r>
            <a:r>
              <a:rPr kumimoji="1" lang="en-US" altLang="zh-CN" dirty="0"/>
              <a:t>GMM</a:t>
            </a:r>
            <a:r>
              <a:rPr kumimoji="1" lang="zh-CN" altLang="en-US" dirty="0"/>
              <a:t>的比较</a:t>
            </a:r>
            <a:endParaRPr kumimoji="1" lang="en-US" altLang="zh-CN" dirty="0"/>
          </a:p>
        </p:txBody>
      </p:sp>
      <p:sp>
        <p:nvSpPr>
          <p:cNvPr id="4" name="矩形 3"/>
          <p:cNvSpPr/>
          <p:nvPr/>
        </p:nvSpPr>
        <p:spPr>
          <a:xfrm>
            <a:off x="2317889" y="4430629"/>
            <a:ext cx="45082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hlinkClick r:id="rId2"/>
              </a:rPr>
              <a:t>https://wjchen.net/post/en/gmm-em-en.html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637" y="1190629"/>
            <a:ext cx="6484592" cy="3240000"/>
          </a:xfrm>
          <a:prstGeom prst="rect">
            <a:avLst/>
          </a:prstGeom>
        </p:spPr>
      </p:pic>
      <p:sp>
        <p:nvSpPr>
          <p:cNvPr id="7" name="右大括号 6"/>
          <p:cNvSpPr/>
          <p:nvPr/>
        </p:nvSpPr>
        <p:spPr>
          <a:xfrm>
            <a:off x="7322457" y="1666339"/>
            <a:ext cx="487218" cy="2528454"/>
          </a:xfrm>
          <a:prstGeom prst="rightBrac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7850903" y="2467429"/>
            <a:ext cx="1199579" cy="996208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1A3F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zh-CN" altLang="en-US" sz="1200" dirty="0">
                <a:solidFill>
                  <a:srgbClr val="C00000"/>
                </a:solidFill>
              </a:rPr>
              <a:t>形式类似，高维涉及协方差矩阵运算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1D55E14-082C-412F-A5A7-D06CF183745E}"/>
              </a:ext>
            </a:extLst>
          </p:cNvPr>
          <p:cNvSpPr/>
          <p:nvPr/>
        </p:nvSpPr>
        <p:spPr>
          <a:xfrm>
            <a:off x="5360972" y="696789"/>
            <a:ext cx="3325827" cy="36304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ysClr val="windowText" lastClr="000000"/>
                </a:solidFill>
              </a:rPr>
              <a:t>这里符号不一样，含义和前文一样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DAF48F4-084A-4814-8CEC-61FD366BC6E1}"/>
              </a:ext>
            </a:extLst>
          </p:cNvPr>
          <p:cNvSpPr/>
          <p:nvPr/>
        </p:nvSpPr>
        <p:spPr>
          <a:xfrm>
            <a:off x="3934954" y="3586393"/>
            <a:ext cx="95410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200" dirty="0">
                <a:solidFill>
                  <a:srgbClr val="C00000"/>
                </a:solidFill>
              </a:rPr>
              <a:t>协方差矩阵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17692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pause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kumimoji="1" lang="en-US" altLang="zh-CN" dirty="0"/>
          </a:p>
        </p:txBody>
      </p:sp>
      <p:pic>
        <p:nvPicPr>
          <p:cNvPr id="5" name="Picture 4" descr="https://gimg2.baidu.com/image_search/src=http%3A%2F%2Fpic.51yuansu.com%2Fpic3%2Fcover%2F03%2F46%2F97%2F5bab68eb6b4a1_610.jpg&amp;refer=http%3A%2F%2Fpic.51yuansu.com&amp;app=2002&amp;size=f9999,10000&amp;q=a80&amp;n=0&amp;g=0n&amp;fmt=jpeg?sec=1636806551&amp;t=fce412286299fb8c7d98cdbcbd681ecd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182" y="819150"/>
            <a:ext cx="3926897" cy="4004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0012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圆角矩形 9"/>
          <p:cNvSpPr/>
          <p:nvPr/>
        </p:nvSpPr>
        <p:spPr>
          <a:xfrm>
            <a:off x="241066" y="1184874"/>
            <a:ext cx="5471128" cy="3493272"/>
          </a:xfrm>
          <a:prstGeom prst="roundRect">
            <a:avLst>
              <a:gd name="adj" fmla="val 4635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圆角矩形 10"/>
          <p:cNvSpPr/>
          <p:nvPr/>
        </p:nvSpPr>
        <p:spPr>
          <a:xfrm>
            <a:off x="5828652" y="819150"/>
            <a:ext cx="3102543" cy="3972026"/>
          </a:xfrm>
          <a:prstGeom prst="roundRect">
            <a:avLst>
              <a:gd name="adj" fmla="val 2396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聚类：</a:t>
            </a:r>
            <a:r>
              <a:rPr lang="en-US" altLang="zh-CN" dirty="0"/>
              <a:t>k-means</a:t>
            </a:r>
            <a:r>
              <a:rPr lang="zh-CN" altLang="en-US" dirty="0"/>
              <a:t>、</a:t>
            </a:r>
            <a:r>
              <a:rPr lang="en-US" altLang="zh-CN" dirty="0"/>
              <a:t>GMM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K-Means</a:t>
            </a:r>
            <a:r>
              <a:rPr kumimoji="1" lang="zh-CN" altLang="en-US" dirty="0"/>
              <a:t>与</a:t>
            </a:r>
            <a:r>
              <a:rPr kumimoji="1" lang="en-US" altLang="zh-CN" dirty="0"/>
              <a:t>GMM EM</a:t>
            </a:r>
            <a:r>
              <a:rPr kumimoji="1" lang="zh-CN" altLang="en-US" dirty="0"/>
              <a:t>算法的比较</a:t>
            </a:r>
            <a:endParaRPr kumimoji="1"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808" y="1399153"/>
            <a:ext cx="3340278" cy="314135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4229" y="923023"/>
            <a:ext cx="2815590" cy="1828644"/>
          </a:xfrm>
          <a:prstGeom prst="rect">
            <a:avLst/>
          </a:prstGeom>
          <a:ln>
            <a:solidFill>
              <a:schemeClr val="accent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表格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68926688"/>
                  </p:ext>
                </p:extLst>
              </p:nvPr>
            </p:nvGraphicFramePr>
            <p:xfrm>
              <a:off x="3909427" y="1440493"/>
              <a:ext cx="1710507" cy="20115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70169">
                      <a:extLst>
                        <a:ext uri="{9D8B030D-6E8A-4147-A177-3AD203B41FA5}">
                          <a16:colId xmlns:a16="http://schemas.microsoft.com/office/drawing/2014/main" val="3133420877"/>
                        </a:ext>
                      </a:extLst>
                    </a:gridCol>
                    <a:gridCol w="570169">
                      <a:extLst>
                        <a:ext uri="{9D8B030D-6E8A-4147-A177-3AD203B41FA5}">
                          <a16:colId xmlns:a16="http://schemas.microsoft.com/office/drawing/2014/main" val="3496567883"/>
                        </a:ext>
                      </a:extLst>
                    </a:gridCol>
                    <a:gridCol w="570169">
                      <a:extLst>
                        <a:ext uri="{9D8B030D-6E8A-4147-A177-3AD203B41FA5}">
                          <a16:colId xmlns:a16="http://schemas.microsoft.com/office/drawing/2014/main" val="1935648361"/>
                        </a:ext>
                      </a:extLst>
                    </a:gridCol>
                  </a:tblGrid>
                  <a:tr h="393945">
                    <a:tc>
                      <a:txBody>
                        <a:bodyPr/>
                        <a:lstStyle/>
                        <a:p>
                          <a:endParaRPr lang="zh-CN" altLang="en-US" sz="105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050" dirty="0"/>
                            <a:t>C1</a:t>
                          </a:r>
                          <a:r>
                            <a:rPr lang="zh-CN" altLang="en-US" sz="1050" dirty="0"/>
                            <a:t>男</a:t>
                          </a:r>
                          <a:endParaRPr lang="en-US" altLang="zh-CN" sz="1050" dirty="0"/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05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05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𝜶</m:t>
                                    </m:r>
                                  </m:e>
                                  <m:sub>
                                    <m:r>
                                      <a:rPr lang="en-US" altLang="zh-CN" sz="105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altLang="zh-CN" sz="1050" dirty="0"/>
                        </a:p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sz="105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05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altLang="zh-CN" sz="105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zh-CN" altLang="en-US" sz="1050" dirty="0"/>
                            <a:t>，</a:t>
                          </a:r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en-US" altLang="zh-CN" sz="105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1050" b="0" i="1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altLang="zh-CN" sz="105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zh-CN" sz="105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oMath>
                          </a14:m>
                          <a:endParaRPr lang="zh-CN" altLang="en-US" sz="105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050" dirty="0"/>
                            <a:t>C2</a:t>
                          </a:r>
                          <a:r>
                            <a:rPr lang="zh-CN" altLang="en-US" sz="1050" dirty="0"/>
                            <a:t>女</a:t>
                          </a:r>
                          <a:endParaRPr lang="en-US" altLang="zh-CN" sz="1050" dirty="0"/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05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05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𝜶</m:t>
                                    </m:r>
                                  </m:e>
                                  <m:sub>
                                    <m:r>
                                      <a:rPr lang="en-US" altLang="zh-CN" sz="105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altLang="zh-CN" sz="1050" dirty="0"/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05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05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altLang="zh-CN" sz="105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m:rPr>
                                    <m:nor/>
                                  </m:rPr>
                                  <a:rPr lang="zh-CN" altLang="en-US" sz="1050" dirty="0" smtClean="0"/>
                                  <m:t>，</m:t>
                                </m:r>
                                <m:sSubSup>
                                  <m:sSubSupPr>
                                    <m:ctrlPr>
                                      <a:rPr lang="en-US" altLang="zh-CN" sz="105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1050" b="0" i="1" smtClean="0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altLang="zh-CN" sz="105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altLang="zh-CN" sz="105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CN" altLang="en-US" sz="105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51913033"/>
                      </a:ext>
                    </a:extLst>
                  </a:tr>
                  <a:tr h="255627">
                    <a:tc>
                      <a:txBody>
                        <a:bodyPr/>
                        <a:lstStyle/>
                        <a:p>
                          <a:r>
                            <a:rPr lang="en-US" altLang="zh-CN" sz="1050" dirty="0"/>
                            <a:t>X1(174)</a:t>
                          </a:r>
                          <a:endParaRPr lang="zh-CN" altLang="en-US" sz="105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050" dirty="0"/>
                            <a:t>0.9</a:t>
                          </a:r>
                          <a:endParaRPr lang="zh-CN" altLang="en-US" sz="105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050" dirty="0"/>
                            <a:t>0.1</a:t>
                          </a:r>
                          <a:endParaRPr lang="zh-CN" altLang="en-US" sz="105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33814429"/>
                      </a:ext>
                    </a:extLst>
                  </a:tr>
                  <a:tr h="255627">
                    <a:tc>
                      <a:txBody>
                        <a:bodyPr/>
                        <a:lstStyle/>
                        <a:p>
                          <a:r>
                            <a:rPr lang="en-US" altLang="zh-CN" sz="1050" dirty="0"/>
                            <a:t>X2(173)</a:t>
                          </a:r>
                          <a:endParaRPr lang="zh-CN" altLang="en-US" sz="105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050" dirty="0"/>
                            <a:t>0.8</a:t>
                          </a:r>
                          <a:endParaRPr lang="zh-CN" altLang="en-US" sz="105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050" dirty="0"/>
                            <a:t>0.2</a:t>
                          </a:r>
                          <a:endParaRPr lang="zh-CN" altLang="en-US" sz="105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22016667"/>
                      </a:ext>
                    </a:extLst>
                  </a:tr>
                  <a:tr h="255627">
                    <a:tc>
                      <a:txBody>
                        <a:bodyPr/>
                        <a:lstStyle/>
                        <a:p>
                          <a:r>
                            <a:rPr lang="en-US" altLang="zh-CN" sz="1050" dirty="0"/>
                            <a:t>X3(168)</a:t>
                          </a:r>
                          <a:endParaRPr lang="zh-CN" altLang="en-US" sz="105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050" dirty="0"/>
                            <a:t>0.4</a:t>
                          </a:r>
                          <a:endParaRPr lang="zh-CN" altLang="en-US" sz="105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050" dirty="0"/>
                            <a:t>0.6</a:t>
                          </a:r>
                          <a:endParaRPr lang="zh-CN" altLang="en-US" sz="105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6128545"/>
                      </a:ext>
                    </a:extLst>
                  </a:tr>
                  <a:tr h="255627">
                    <a:tc>
                      <a:txBody>
                        <a:bodyPr/>
                        <a:lstStyle/>
                        <a:p>
                          <a:r>
                            <a:rPr lang="en-US" altLang="zh-CN" sz="1050" dirty="0"/>
                            <a:t>X4(167)</a:t>
                          </a:r>
                          <a:endParaRPr lang="zh-CN" altLang="en-US" sz="105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050" dirty="0"/>
                            <a:t>0.2</a:t>
                          </a:r>
                          <a:endParaRPr lang="zh-CN" altLang="en-US" sz="105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050" dirty="0"/>
                            <a:t>0.8</a:t>
                          </a:r>
                          <a:endParaRPr lang="zh-CN" altLang="en-US" sz="105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23895880"/>
                      </a:ext>
                    </a:extLst>
                  </a:tr>
                  <a:tr h="255627">
                    <a:tc>
                      <a:txBody>
                        <a:bodyPr/>
                        <a:lstStyle/>
                        <a:p>
                          <a:r>
                            <a:rPr lang="en-US" altLang="zh-CN" sz="1050" dirty="0"/>
                            <a:t>X5(166)</a:t>
                          </a:r>
                          <a:endParaRPr lang="zh-CN" altLang="en-US" sz="105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050" dirty="0"/>
                            <a:t>0.1</a:t>
                          </a:r>
                          <a:endParaRPr lang="zh-CN" altLang="en-US" sz="105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050" dirty="0"/>
                            <a:t>0.9</a:t>
                          </a:r>
                          <a:endParaRPr lang="zh-CN" altLang="en-US" sz="105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6227352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表格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68926688"/>
                  </p:ext>
                </p:extLst>
              </p:nvPr>
            </p:nvGraphicFramePr>
            <p:xfrm>
              <a:off x="3909427" y="1440493"/>
              <a:ext cx="1710507" cy="20115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70169">
                      <a:extLst>
                        <a:ext uri="{9D8B030D-6E8A-4147-A177-3AD203B41FA5}">
                          <a16:colId xmlns:a16="http://schemas.microsoft.com/office/drawing/2014/main" val="3133420877"/>
                        </a:ext>
                      </a:extLst>
                    </a:gridCol>
                    <a:gridCol w="570169">
                      <a:extLst>
                        <a:ext uri="{9D8B030D-6E8A-4147-A177-3AD203B41FA5}">
                          <a16:colId xmlns:a16="http://schemas.microsoft.com/office/drawing/2014/main" val="3496567883"/>
                        </a:ext>
                      </a:extLst>
                    </a:gridCol>
                    <a:gridCol w="570169">
                      <a:extLst>
                        <a:ext uri="{9D8B030D-6E8A-4147-A177-3AD203B41FA5}">
                          <a16:colId xmlns:a16="http://schemas.microsoft.com/office/drawing/2014/main" val="1935648361"/>
                        </a:ext>
                      </a:extLst>
                    </a:gridCol>
                  </a:tblGrid>
                  <a:tr h="733425">
                    <a:tc>
                      <a:txBody>
                        <a:bodyPr/>
                        <a:lstStyle/>
                        <a:p>
                          <a:endParaRPr lang="zh-CN" altLang="en-US" sz="105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l="-102151" t="-826" r="-106452" b="-17686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l="-200000" t="-826" r="-5319" b="-17686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51913033"/>
                      </a:ext>
                    </a:extLst>
                  </a:tr>
                  <a:tr h="255627">
                    <a:tc>
                      <a:txBody>
                        <a:bodyPr/>
                        <a:lstStyle/>
                        <a:p>
                          <a:r>
                            <a:rPr lang="en-US" altLang="zh-CN" sz="1050" dirty="0"/>
                            <a:t>X1(174)</a:t>
                          </a:r>
                          <a:endParaRPr lang="zh-CN" altLang="en-US" sz="105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050" dirty="0"/>
                            <a:t>0.9</a:t>
                          </a:r>
                          <a:endParaRPr lang="zh-CN" altLang="en-US" sz="105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050" dirty="0"/>
                            <a:t>0.1</a:t>
                          </a:r>
                          <a:endParaRPr lang="zh-CN" altLang="en-US" sz="105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33814429"/>
                      </a:ext>
                    </a:extLst>
                  </a:tr>
                  <a:tr h="255627">
                    <a:tc>
                      <a:txBody>
                        <a:bodyPr/>
                        <a:lstStyle/>
                        <a:p>
                          <a:r>
                            <a:rPr lang="en-US" altLang="zh-CN" sz="1050" dirty="0"/>
                            <a:t>X2(173)</a:t>
                          </a:r>
                          <a:endParaRPr lang="zh-CN" altLang="en-US" sz="105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050" dirty="0"/>
                            <a:t>0.8</a:t>
                          </a:r>
                          <a:endParaRPr lang="zh-CN" altLang="en-US" sz="105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050" dirty="0"/>
                            <a:t>0.2</a:t>
                          </a:r>
                          <a:endParaRPr lang="zh-CN" altLang="en-US" sz="105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22016667"/>
                      </a:ext>
                    </a:extLst>
                  </a:tr>
                  <a:tr h="255627">
                    <a:tc>
                      <a:txBody>
                        <a:bodyPr/>
                        <a:lstStyle/>
                        <a:p>
                          <a:r>
                            <a:rPr lang="en-US" altLang="zh-CN" sz="1050" dirty="0"/>
                            <a:t>X3(168)</a:t>
                          </a:r>
                          <a:endParaRPr lang="zh-CN" altLang="en-US" sz="105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050" dirty="0"/>
                            <a:t>0.4</a:t>
                          </a:r>
                          <a:endParaRPr lang="zh-CN" altLang="en-US" sz="105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050" dirty="0"/>
                            <a:t>0.6</a:t>
                          </a:r>
                          <a:endParaRPr lang="zh-CN" altLang="en-US" sz="105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6128545"/>
                      </a:ext>
                    </a:extLst>
                  </a:tr>
                  <a:tr h="255627">
                    <a:tc>
                      <a:txBody>
                        <a:bodyPr/>
                        <a:lstStyle/>
                        <a:p>
                          <a:r>
                            <a:rPr lang="en-US" altLang="zh-CN" sz="1050" dirty="0"/>
                            <a:t>X4(167)</a:t>
                          </a:r>
                          <a:endParaRPr lang="zh-CN" altLang="en-US" sz="105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050" dirty="0"/>
                            <a:t>0.2</a:t>
                          </a:r>
                          <a:endParaRPr lang="zh-CN" altLang="en-US" sz="105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050" dirty="0"/>
                            <a:t>0.8</a:t>
                          </a:r>
                          <a:endParaRPr lang="zh-CN" altLang="en-US" sz="105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23895880"/>
                      </a:ext>
                    </a:extLst>
                  </a:tr>
                  <a:tr h="255627">
                    <a:tc>
                      <a:txBody>
                        <a:bodyPr/>
                        <a:lstStyle/>
                        <a:p>
                          <a:r>
                            <a:rPr lang="en-US" altLang="zh-CN" sz="1050" dirty="0"/>
                            <a:t>X5(166)</a:t>
                          </a:r>
                          <a:endParaRPr lang="zh-CN" altLang="en-US" sz="105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050" dirty="0"/>
                            <a:t>0.1</a:t>
                          </a:r>
                          <a:endParaRPr lang="zh-CN" altLang="en-US" sz="105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050" dirty="0"/>
                            <a:t>0.9</a:t>
                          </a:r>
                          <a:endParaRPr lang="zh-CN" altLang="en-US" sz="105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6227352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表格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66260945"/>
                  </p:ext>
                </p:extLst>
              </p:nvPr>
            </p:nvGraphicFramePr>
            <p:xfrm>
              <a:off x="6752066" y="2828511"/>
              <a:ext cx="1710507" cy="184963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70169">
                      <a:extLst>
                        <a:ext uri="{9D8B030D-6E8A-4147-A177-3AD203B41FA5}">
                          <a16:colId xmlns:a16="http://schemas.microsoft.com/office/drawing/2014/main" val="3133420877"/>
                        </a:ext>
                      </a:extLst>
                    </a:gridCol>
                    <a:gridCol w="570169">
                      <a:extLst>
                        <a:ext uri="{9D8B030D-6E8A-4147-A177-3AD203B41FA5}">
                          <a16:colId xmlns:a16="http://schemas.microsoft.com/office/drawing/2014/main" val="3496567883"/>
                        </a:ext>
                      </a:extLst>
                    </a:gridCol>
                    <a:gridCol w="570169">
                      <a:extLst>
                        <a:ext uri="{9D8B030D-6E8A-4147-A177-3AD203B41FA5}">
                          <a16:colId xmlns:a16="http://schemas.microsoft.com/office/drawing/2014/main" val="1935648361"/>
                        </a:ext>
                      </a:extLst>
                    </a:gridCol>
                  </a:tblGrid>
                  <a:tr h="393945">
                    <a:tc>
                      <a:txBody>
                        <a:bodyPr/>
                        <a:lstStyle/>
                        <a:p>
                          <a:endParaRPr lang="zh-CN" altLang="en-US" sz="105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050" dirty="0"/>
                            <a:t>C1</a:t>
                          </a:r>
                          <a:r>
                            <a:rPr lang="zh-CN" altLang="en-US" sz="1050" dirty="0"/>
                            <a:t>男</a:t>
                          </a:r>
                          <a:endParaRPr lang="en-US" altLang="zh-CN" sz="1050" dirty="0"/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05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05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𝜶</m:t>
                                    </m:r>
                                  </m:e>
                                  <m:sub>
                                    <m:r>
                                      <a:rPr lang="en-US" altLang="zh-CN" sz="105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altLang="zh-CN" sz="1050" dirty="0"/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05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05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altLang="zh-CN" sz="105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05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050" dirty="0"/>
                            <a:t>C2</a:t>
                          </a:r>
                          <a:r>
                            <a:rPr lang="zh-CN" altLang="en-US" sz="1050" dirty="0"/>
                            <a:t>女</a:t>
                          </a:r>
                          <a:endParaRPr lang="en-US" altLang="zh-CN" sz="1050" dirty="0"/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05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05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𝜶</m:t>
                                    </m:r>
                                  </m:e>
                                  <m:sub>
                                    <m:r>
                                      <a:rPr lang="en-US" altLang="zh-CN" sz="105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altLang="zh-CN" sz="1050" dirty="0"/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05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05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altLang="zh-CN" sz="105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05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51913033"/>
                      </a:ext>
                    </a:extLst>
                  </a:tr>
                  <a:tr h="255627">
                    <a:tc>
                      <a:txBody>
                        <a:bodyPr/>
                        <a:lstStyle/>
                        <a:p>
                          <a:r>
                            <a:rPr lang="en-US" altLang="zh-CN" sz="1050" dirty="0"/>
                            <a:t>X1(174)</a:t>
                          </a:r>
                          <a:endParaRPr lang="zh-CN" altLang="en-US" sz="105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050" dirty="0"/>
                            <a:t>1</a:t>
                          </a:r>
                          <a:endParaRPr lang="zh-CN" altLang="en-US" sz="105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050" dirty="0"/>
                            <a:t>0</a:t>
                          </a:r>
                          <a:endParaRPr lang="zh-CN" altLang="en-US" sz="105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33814429"/>
                      </a:ext>
                    </a:extLst>
                  </a:tr>
                  <a:tr h="255627">
                    <a:tc>
                      <a:txBody>
                        <a:bodyPr/>
                        <a:lstStyle/>
                        <a:p>
                          <a:r>
                            <a:rPr lang="en-US" altLang="zh-CN" sz="1050" dirty="0"/>
                            <a:t>X2(173)</a:t>
                          </a:r>
                          <a:endParaRPr lang="zh-CN" altLang="en-US" sz="105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050" dirty="0"/>
                            <a:t>1</a:t>
                          </a:r>
                          <a:endParaRPr lang="zh-CN" altLang="en-US" sz="105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050" dirty="0"/>
                            <a:t>0</a:t>
                          </a:r>
                          <a:endParaRPr lang="zh-CN" altLang="en-US" sz="105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22016667"/>
                      </a:ext>
                    </a:extLst>
                  </a:tr>
                  <a:tr h="255627">
                    <a:tc>
                      <a:txBody>
                        <a:bodyPr/>
                        <a:lstStyle/>
                        <a:p>
                          <a:r>
                            <a:rPr lang="en-US" altLang="zh-CN" sz="1050" dirty="0"/>
                            <a:t>X3(168)</a:t>
                          </a:r>
                          <a:endParaRPr lang="zh-CN" altLang="en-US" sz="105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050" dirty="0"/>
                            <a:t>0</a:t>
                          </a:r>
                          <a:endParaRPr lang="zh-CN" altLang="en-US" sz="105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050" dirty="0"/>
                            <a:t>1</a:t>
                          </a:r>
                          <a:endParaRPr lang="zh-CN" altLang="en-US" sz="105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6128545"/>
                      </a:ext>
                    </a:extLst>
                  </a:tr>
                  <a:tr h="255627">
                    <a:tc>
                      <a:txBody>
                        <a:bodyPr/>
                        <a:lstStyle/>
                        <a:p>
                          <a:r>
                            <a:rPr lang="en-US" altLang="zh-CN" sz="1050" dirty="0"/>
                            <a:t>X4(167)</a:t>
                          </a:r>
                          <a:endParaRPr lang="zh-CN" altLang="en-US" sz="105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050" dirty="0"/>
                            <a:t>0</a:t>
                          </a:r>
                          <a:endParaRPr lang="zh-CN" altLang="en-US" sz="105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050" dirty="0"/>
                            <a:t>1</a:t>
                          </a:r>
                          <a:endParaRPr lang="zh-CN" altLang="en-US" sz="105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23895880"/>
                      </a:ext>
                    </a:extLst>
                  </a:tr>
                  <a:tr h="255627">
                    <a:tc>
                      <a:txBody>
                        <a:bodyPr/>
                        <a:lstStyle/>
                        <a:p>
                          <a:r>
                            <a:rPr lang="en-US" altLang="zh-CN" sz="1050" dirty="0"/>
                            <a:t>X5(166)</a:t>
                          </a:r>
                          <a:endParaRPr lang="zh-CN" altLang="en-US" sz="105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050" dirty="0"/>
                            <a:t>0</a:t>
                          </a:r>
                          <a:endParaRPr lang="zh-CN" altLang="en-US" sz="105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050" dirty="0"/>
                            <a:t>1</a:t>
                          </a:r>
                          <a:endParaRPr lang="zh-CN" altLang="en-US" sz="105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6227352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表格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66260945"/>
                  </p:ext>
                </p:extLst>
              </p:nvPr>
            </p:nvGraphicFramePr>
            <p:xfrm>
              <a:off x="6752066" y="2828511"/>
              <a:ext cx="1710507" cy="184963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70169">
                      <a:extLst>
                        <a:ext uri="{9D8B030D-6E8A-4147-A177-3AD203B41FA5}">
                          <a16:colId xmlns:a16="http://schemas.microsoft.com/office/drawing/2014/main" val="3133420877"/>
                        </a:ext>
                      </a:extLst>
                    </a:gridCol>
                    <a:gridCol w="570169">
                      <a:extLst>
                        <a:ext uri="{9D8B030D-6E8A-4147-A177-3AD203B41FA5}">
                          <a16:colId xmlns:a16="http://schemas.microsoft.com/office/drawing/2014/main" val="3496567883"/>
                        </a:ext>
                      </a:extLst>
                    </a:gridCol>
                    <a:gridCol w="570169">
                      <a:extLst>
                        <a:ext uri="{9D8B030D-6E8A-4147-A177-3AD203B41FA5}">
                          <a16:colId xmlns:a16="http://schemas.microsoft.com/office/drawing/2014/main" val="1935648361"/>
                        </a:ext>
                      </a:extLst>
                    </a:gridCol>
                  </a:tblGrid>
                  <a:tr h="571500">
                    <a:tc>
                      <a:txBody>
                        <a:bodyPr/>
                        <a:lstStyle/>
                        <a:p>
                          <a:endParaRPr lang="zh-CN" altLang="en-US" sz="105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5"/>
                          <a:stretch>
                            <a:fillRect l="-101064" t="-1064" r="-104255" b="-2287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5"/>
                          <a:stretch>
                            <a:fillRect l="-201064" t="-1064" r="-4255" b="-22872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51913033"/>
                      </a:ext>
                    </a:extLst>
                  </a:tr>
                  <a:tr h="255627">
                    <a:tc>
                      <a:txBody>
                        <a:bodyPr/>
                        <a:lstStyle/>
                        <a:p>
                          <a:r>
                            <a:rPr lang="en-US" altLang="zh-CN" sz="1050" dirty="0"/>
                            <a:t>X1(174)</a:t>
                          </a:r>
                          <a:endParaRPr lang="zh-CN" altLang="en-US" sz="105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050" dirty="0"/>
                            <a:t>1</a:t>
                          </a:r>
                          <a:endParaRPr lang="zh-CN" altLang="en-US" sz="105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050" dirty="0"/>
                            <a:t>0</a:t>
                          </a:r>
                          <a:endParaRPr lang="zh-CN" altLang="en-US" sz="105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33814429"/>
                      </a:ext>
                    </a:extLst>
                  </a:tr>
                  <a:tr h="255627">
                    <a:tc>
                      <a:txBody>
                        <a:bodyPr/>
                        <a:lstStyle/>
                        <a:p>
                          <a:r>
                            <a:rPr lang="en-US" altLang="zh-CN" sz="1050" dirty="0"/>
                            <a:t>X2(173)</a:t>
                          </a:r>
                          <a:endParaRPr lang="zh-CN" altLang="en-US" sz="105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050" dirty="0"/>
                            <a:t>1</a:t>
                          </a:r>
                          <a:endParaRPr lang="zh-CN" altLang="en-US" sz="105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050" dirty="0"/>
                            <a:t>0</a:t>
                          </a:r>
                          <a:endParaRPr lang="zh-CN" altLang="en-US" sz="105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22016667"/>
                      </a:ext>
                    </a:extLst>
                  </a:tr>
                  <a:tr h="255627">
                    <a:tc>
                      <a:txBody>
                        <a:bodyPr/>
                        <a:lstStyle/>
                        <a:p>
                          <a:r>
                            <a:rPr lang="en-US" altLang="zh-CN" sz="1050" dirty="0"/>
                            <a:t>X3(168)</a:t>
                          </a:r>
                          <a:endParaRPr lang="zh-CN" altLang="en-US" sz="105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050" dirty="0"/>
                            <a:t>0</a:t>
                          </a:r>
                          <a:endParaRPr lang="zh-CN" altLang="en-US" sz="105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050" dirty="0"/>
                            <a:t>1</a:t>
                          </a:r>
                          <a:endParaRPr lang="zh-CN" altLang="en-US" sz="105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6128545"/>
                      </a:ext>
                    </a:extLst>
                  </a:tr>
                  <a:tr h="255627">
                    <a:tc>
                      <a:txBody>
                        <a:bodyPr/>
                        <a:lstStyle/>
                        <a:p>
                          <a:r>
                            <a:rPr lang="en-US" altLang="zh-CN" sz="1050" dirty="0"/>
                            <a:t>X4(167)</a:t>
                          </a:r>
                          <a:endParaRPr lang="zh-CN" altLang="en-US" sz="105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050" dirty="0"/>
                            <a:t>0</a:t>
                          </a:r>
                          <a:endParaRPr lang="zh-CN" altLang="en-US" sz="105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050" dirty="0"/>
                            <a:t>1</a:t>
                          </a:r>
                          <a:endParaRPr lang="zh-CN" altLang="en-US" sz="105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23895880"/>
                      </a:ext>
                    </a:extLst>
                  </a:tr>
                  <a:tr h="255627">
                    <a:tc>
                      <a:txBody>
                        <a:bodyPr/>
                        <a:lstStyle/>
                        <a:p>
                          <a:r>
                            <a:rPr lang="en-US" altLang="zh-CN" sz="1050" dirty="0"/>
                            <a:t>X5(166)</a:t>
                          </a:r>
                          <a:endParaRPr lang="zh-CN" altLang="en-US" sz="105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050" dirty="0"/>
                            <a:t>0</a:t>
                          </a:r>
                          <a:endParaRPr lang="zh-CN" altLang="en-US" sz="105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050" dirty="0"/>
                            <a:t>1</a:t>
                          </a:r>
                          <a:endParaRPr lang="zh-CN" altLang="en-US" sz="105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6227352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矩形 4"/>
          <p:cNvSpPr/>
          <p:nvPr/>
        </p:nvSpPr>
        <p:spPr>
          <a:xfrm>
            <a:off x="4024712" y="3686491"/>
            <a:ext cx="2547230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C00000"/>
                </a:solidFill>
              </a:rPr>
              <a:t>软聚类 </a:t>
            </a:r>
            <a:r>
              <a:rPr lang="en-US" altLang="zh-CN" dirty="0">
                <a:solidFill>
                  <a:srgbClr val="C00000"/>
                </a:solidFill>
              </a:rPr>
              <a:t>vs.</a:t>
            </a:r>
            <a:r>
              <a:rPr lang="zh-CN" altLang="en-US" dirty="0">
                <a:solidFill>
                  <a:srgbClr val="C00000"/>
                </a:solidFill>
              </a:rPr>
              <a:t>硬聚类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509103" y="4750741"/>
            <a:ext cx="4789224" cy="30777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400" dirty="0">
                <a:latin typeface="Calibri" charset="0"/>
                <a:ea typeface="Calibri" charset="0"/>
                <a:cs typeface="Calibri" charset="0"/>
              </a:rPr>
              <a:t>K-Means</a:t>
            </a:r>
            <a:r>
              <a:rPr lang="zh-CN" altLang="en-US" sz="1400" dirty="0">
                <a:latin typeface="Microsoft YaHei" charset="-122"/>
                <a:ea typeface="Microsoft YaHei" charset="-122"/>
                <a:cs typeface="Microsoft YaHei" charset="-122"/>
              </a:rPr>
              <a:t>是</a:t>
            </a:r>
            <a:r>
              <a:rPr lang="en-US" altLang="zh-CN" sz="1400" dirty="0">
                <a:latin typeface="Calibri" charset="0"/>
                <a:ea typeface="Calibri" charset="0"/>
                <a:cs typeface="Calibri" charset="0"/>
              </a:rPr>
              <a:t>Expectation-Maximization</a:t>
            </a:r>
            <a:r>
              <a:rPr lang="zh-CN" altLang="en-US" sz="14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sz="1400" dirty="0">
                <a:latin typeface="Calibri" charset="0"/>
                <a:ea typeface="Calibri" charset="0"/>
                <a:cs typeface="Calibri" charset="0"/>
              </a:rPr>
              <a:t>(EM)</a:t>
            </a:r>
            <a:r>
              <a:rPr lang="zh-CN" altLang="en-US" sz="1400" dirty="0">
                <a:latin typeface="Microsoft YaHei" charset="-122"/>
                <a:ea typeface="Microsoft YaHei" charset="-122"/>
                <a:cs typeface="Microsoft YaHei" charset="-122"/>
              </a:rPr>
              <a:t>算法的特殊情况</a:t>
            </a:r>
            <a:endParaRPr lang="en-US" altLang="zh-CN" sz="14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3C4AE330-5282-4299-B55F-023C384F922B}"/>
              </a:ext>
            </a:extLst>
          </p:cNvPr>
          <p:cNvSpPr/>
          <p:nvPr/>
        </p:nvSpPr>
        <p:spPr>
          <a:xfrm>
            <a:off x="1360764" y="3925018"/>
            <a:ext cx="25840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100" dirty="0">
                <a:solidFill>
                  <a:srgbClr val="C00000"/>
                </a:solidFill>
              </a:rPr>
              <a:t>2</a:t>
            </a:r>
            <a:endParaRPr lang="zh-CN" altLang="en-US" sz="11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8428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聚类：</a:t>
            </a:r>
            <a:r>
              <a:rPr lang="en-US" altLang="zh-CN" dirty="0"/>
              <a:t>k-means</a:t>
            </a:r>
            <a:r>
              <a:rPr lang="zh-CN" altLang="en-US" dirty="0"/>
              <a:t>、</a:t>
            </a:r>
            <a:r>
              <a:rPr lang="en-US" altLang="zh-CN" dirty="0"/>
              <a:t>GMM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K-Means</a:t>
            </a:r>
            <a:r>
              <a:rPr kumimoji="1" lang="zh-CN" altLang="en-US" dirty="0"/>
              <a:t>与</a:t>
            </a:r>
            <a:r>
              <a:rPr kumimoji="1" lang="en-US" altLang="zh-CN" dirty="0"/>
              <a:t>GMM EM</a:t>
            </a:r>
            <a:r>
              <a:rPr kumimoji="1" lang="zh-CN" altLang="en-US" dirty="0"/>
              <a:t>算法的比较</a:t>
            </a:r>
            <a:endParaRPr kumimoji="1" lang="en-US" altLang="zh-CN" dirty="0"/>
          </a:p>
          <a:p>
            <a:endParaRPr kumimoji="1" lang="en-US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CC28570-5E25-447D-877D-7FF3658492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163" y="1622606"/>
            <a:ext cx="7595755" cy="2970988"/>
          </a:xfrm>
          <a:prstGeom prst="rect">
            <a:avLst/>
          </a:prstGeom>
        </p:spPr>
      </p:pic>
      <p:sp>
        <p:nvSpPr>
          <p:cNvPr id="4" name="圆角矩形 3"/>
          <p:cNvSpPr/>
          <p:nvPr/>
        </p:nvSpPr>
        <p:spPr>
          <a:xfrm>
            <a:off x="1517583" y="1238451"/>
            <a:ext cx="1325078" cy="2919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original</a:t>
            </a:r>
            <a:endParaRPr lang="zh-CN" altLang="en-US" dirty="0"/>
          </a:p>
        </p:txBody>
      </p:sp>
      <p:sp>
        <p:nvSpPr>
          <p:cNvPr id="7" name="圆角矩形 6"/>
          <p:cNvSpPr/>
          <p:nvPr/>
        </p:nvSpPr>
        <p:spPr>
          <a:xfrm>
            <a:off x="3781926" y="1216340"/>
            <a:ext cx="1325078" cy="2919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K-means</a:t>
            </a:r>
            <a:endParaRPr lang="zh-CN" altLang="en-US" dirty="0"/>
          </a:p>
        </p:txBody>
      </p:sp>
      <p:sp>
        <p:nvSpPr>
          <p:cNvPr id="8" name="圆角矩形 7"/>
          <p:cNvSpPr/>
          <p:nvPr/>
        </p:nvSpPr>
        <p:spPr>
          <a:xfrm>
            <a:off x="6075947" y="1182979"/>
            <a:ext cx="1325078" cy="2919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GMM(EM)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10388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聚类：</a:t>
            </a:r>
            <a:r>
              <a:rPr lang="en-US" altLang="zh-CN" dirty="0"/>
              <a:t>k-means</a:t>
            </a:r>
            <a:r>
              <a:rPr lang="zh-CN" altLang="en-US" dirty="0"/>
              <a:t>、</a:t>
            </a:r>
            <a:r>
              <a:rPr lang="en-US" altLang="zh-CN" dirty="0"/>
              <a:t>GMM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K-Means</a:t>
            </a:r>
            <a:r>
              <a:rPr kumimoji="1" lang="zh-CN" altLang="en-US" dirty="0"/>
              <a:t>与</a:t>
            </a:r>
            <a:r>
              <a:rPr kumimoji="1" lang="en-US" altLang="zh-CN" dirty="0"/>
              <a:t>GMM EM</a:t>
            </a:r>
            <a:r>
              <a:rPr kumimoji="1" lang="zh-CN" altLang="en-US" dirty="0"/>
              <a:t>算法的比较</a:t>
            </a:r>
            <a:endParaRPr kumimoji="1" lang="en-US" altLang="zh-CN" dirty="0"/>
          </a:p>
          <a:p>
            <a:endParaRPr kumimoji="1"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051" y="1962700"/>
            <a:ext cx="8178903" cy="626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951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聚类：</a:t>
            </a:r>
            <a:r>
              <a:rPr lang="en-US" altLang="zh-CN" dirty="0"/>
              <a:t>k-means</a:t>
            </a:r>
            <a:r>
              <a:rPr lang="zh-CN" altLang="en-US" dirty="0"/>
              <a:t>、</a:t>
            </a:r>
            <a:r>
              <a:rPr lang="en-US" altLang="zh-CN" dirty="0"/>
              <a:t>GMM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K-Means</a:t>
            </a:r>
            <a:r>
              <a:rPr kumimoji="1" lang="zh-CN" altLang="en-US" dirty="0"/>
              <a:t>与</a:t>
            </a:r>
            <a:r>
              <a:rPr kumimoji="1" lang="en-US" altLang="zh-CN" dirty="0"/>
              <a:t>GMM EM</a:t>
            </a:r>
            <a:r>
              <a:rPr kumimoji="1" lang="zh-CN" altLang="en-US" dirty="0"/>
              <a:t>算法的比较</a:t>
            </a:r>
            <a:endParaRPr kumimoji="1" lang="en-US" altLang="zh-CN" dirty="0"/>
          </a:p>
          <a:p>
            <a:endParaRPr kumimoji="1"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093" y="1401227"/>
            <a:ext cx="8178903" cy="62664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239" y="2274769"/>
            <a:ext cx="1955711" cy="235018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8725" y="2396865"/>
            <a:ext cx="2166550" cy="210599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1133" y="2480110"/>
            <a:ext cx="2112009" cy="2052978"/>
          </a:xfrm>
          <a:prstGeom prst="rect">
            <a:avLst/>
          </a:prstGeom>
        </p:spPr>
      </p:pic>
      <p:sp>
        <p:nvSpPr>
          <p:cNvPr id="8" name="圆角矩形 7"/>
          <p:cNvSpPr/>
          <p:nvPr/>
        </p:nvSpPr>
        <p:spPr>
          <a:xfrm>
            <a:off x="1533625" y="4693358"/>
            <a:ext cx="1325078" cy="291966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ysClr val="windowText" lastClr="000000"/>
                </a:solidFill>
              </a:rPr>
              <a:t>original</a:t>
            </a:r>
            <a:endParaRPr lang="zh-CN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3797968" y="4671247"/>
            <a:ext cx="1325078" cy="291966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ysClr val="windowText" lastClr="000000"/>
                </a:solidFill>
              </a:rPr>
              <a:t>K-means</a:t>
            </a:r>
            <a:endParaRPr lang="zh-CN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6091989" y="4637886"/>
            <a:ext cx="1325078" cy="291966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ysClr val="windowText" lastClr="000000"/>
                </a:solidFill>
              </a:rPr>
              <a:t>GMM(EM)</a:t>
            </a:r>
            <a:endParaRPr lang="zh-CN" altLang="en-US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4789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pause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kumimoji="1" lang="en-US" altLang="zh-CN" dirty="0"/>
          </a:p>
        </p:txBody>
      </p:sp>
      <p:pic>
        <p:nvPicPr>
          <p:cNvPr id="5" name="Picture 4" descr="https://gimg2.baidu.com/image_search/src=http%3A%2F%2Fpic.51yuansu.com%2Fpic3%2Fcover%2F03%2F46%2F97%2F5bab68eb6b4a1_610.jpg&amp;refer=http%3A%2F%2Fpic.51yuansu.com&amp;app=2002&amp;size=f9999,10000&amp;q=a80&amp;n=0&amp;g=0n&amp;fmt=jpeg?sec=1636806551&amp;t=fce412286299fb8c7d98cdbcbd681ecd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182" y="819150"/>
            <a:ext cx="3926897" cy="4004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9423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聚类：</a:t>
            </a:r>
            <a:r>
              <a:rPr lang="en-US" altLang="zh-CN" dirty="0"/>
              <a:t>k-means</a:t>
            </a:r>
            <a:r>
              <a:rPr lang="zh-CN" altLang="en-US" dirty="0"/>
              <a:t>、</a:t>
            </a:r>
            <a:r>
              <a:rPr lang="en-US" altLang="zh-CN" dirty="0"/>
              <a:t>GMM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7629" y="819150"/>
            <a:ext cx="4069080" cy="3937000"/>
          </a:xfrm>
          <a:solidFill>
            <a:schemeClr val="accent3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>
            <a:normAutofit fontScale="92500"/>
          </a:bodyPr>
          <a:lstStyle/>
          <a:p>
            <a:r>
              <a:rPr kumimoji="1" lang="zh-CN" altLang="en-US" dirty="0"/>
              <a:t>监督学习回顾</a:t>
            </a:r>
            <a:endParaRPr kumimoji="1" lang="en-US" altLang="zh-CN" dirty="0"/>
          </a:p>
          <a:p>
            <a:pPr lvl="1"/>
            <a:r>
              <a:rPr lang="zh-CN" altLang="en-US" sz="1700" dirty="0">
                <a:solidFill>
                  <a:srgbClr val="C00000"/>
                </a:solidFill>
              </a:rPr>
              <a:t>一个重要的原则：损失函数最小化</a:t>
            </a:r>
            <a:endParaRPr lang="en-US" altLang="zh-CN" sz="1700" dirty="0">
              <a:solidFill>
                <a:srgbClr val="C00000"/>
              </a:solidFill>
            </a:endParaRPr>
          </a:p>
          <a:p>
            <a:pPr lvl="1"/>
            <a:r>
              <a:rPr lang="zh-CN" altLang="en-US" dirty="0"/>
              <a:t>本次课程只覆盖了很少的一部分</a:t>
            </a:r>
            <a:endParaRPr lang="en-US" altLang="zh-CN" dirty="0"/>
          </a:p>
          <a:p>
            <a:pPr lvl="2"/>
            <a:r>
              <a:rPr lang="zh-CN" altLang="en-US" dirty="0"/>
              <a:t>监督学习的背景和问题定义</a:t>
            </a:r>
            <a:endParaRPr lang="en-US" altLang="zh-CN" dirty="0"/>
          </a:p>
          <a:p>
            <a:pPr lvl="2"/>
            <a:r>
              <a:rPr lang="zh-CN" altLang="en-US" dirty="0"/>
              <a:t>具有代表性的</a:t>
            </a:r>
            <a:r>
              <a:rPr lang="zh-CN" altLang="en-US" dirty="0">
                <a:solidFill>
                  <a:srgbClr val="C00000"/>
                </a:solidFill>
              </a:rPr>
              <a:t>分类</a:t>
            </a:r>
            <a:r>
              <a:rPr lang="en-US" altLang="zh-CN" dirty="0">
                <a:solidFill>
                  <a:srgbClr val="C00000"/>
                </a:solidFill>
              </a:rPr>
              <a:t>/</a:t>
            </a:r>
            <a:r>
              <a:rPr lang="zh-CN" altLang="en-US" dirty="0">
                <a:solidFill>
                  <a:srgbClr val="C00000"/>
                </a:solidFill>
              </a:rPr>
              <a:t>回归</a:t>
            </a:r>
            <a:r>
              <a:rPr lang="zh-CN" altLang="en-US" dirty="0"/>
              <a:t>算法</a:t>
            </a:r>
            <a:endParaRPr lang="en-US" altLang="zh-CN" dirty="0"/>
          </a:p>
          <a:p>
            <a:pPr lvl="1"/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监督学习算法应用广泛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从</a:t>
            </a:r>
            <a:r>
              <a:rPr lang="zh-CN" alt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人工标注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数据中学习模型，有的放矢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不仅可以预测简单标签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数值，也可以预测相对复杂的结构化标签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(Structured output prediction)</a:t>
            </a:r>
          </a:p>
          <a:p>
            <a:pPr lvl="2"/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任务相关的特征，融合人的知识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在未知数据上的预测能力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有效的评价方法</a:t>
            </a:r>
            <a:endParaRPr lang="en-US" altLang="zh-CN" dirty="0"/>
          </a:p>
          <a:p>
            <a:endParaRPr kumimoji="1" lang="en-US" altLang="zh-CN" dirty="0"/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 txBox="1">
            <a:spLocks/>
          </p:cNvSpPr>
          <p:nvPr/>
        </p:nvSpPr>
        <p:spPr>
          <a:xfrm>
            <a:off x="4625340" y="819150"/>
            <a:ext cx="4329974" cy="3937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 fontScale="85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非监督学习</a:t>
            </a:r>
            <a:r>
              <a:rPr kumimoji="1" lang="zh-CN" altLang="en-US" dirty="0"/>
              <a:t>回顾</a:t>
            </a:r>
            <a:endParaRPr kumimoji="1" lang="en-US" altLang="zh-CN" dirty="0"/>
          </a:p>
          <a:p>
            <a:pPr lvl="1"/>
            <a:r>
              <a:rPr lang="zh-CN" altLang="en-US" dirty="0"/>
              <a:t>一个重要的原则：极大似然估计</a:t>
            </a:r>
            <a:endParaRPr lang="en-US" altLang="zh-CN" dirty="0"/>
          </a:p>
          <a:p>
            <a:pPr lvl="1"/>
            <a:r>
              <a:rPr lang="zh-CN" altLang="en-US" dirty="0"/>
              <a:t>非监督学习</a:t>
            </a:r>
            <a:endParaRPr lang="en-US" altLang="zh-CN" dirty="0"/>
          </a:p>
          <a:p>
            <a:pPr lvl="2"/>
            <a:r>
              <a:rPr lang="zh-CN" altLang="en-US" dirty="0"/>
              <a:t>聚类算法：将数据按照其相似度</a:t>
            </a:r>
            <a:r>
              <a:rPr lang="en-US" altLang="zh-CN" dirty="0"/>
              <a:t>/</a:t>
            </a:r>
            <a:r>
              <a:rPr lang="zh-CN" altLang="en-US" dirty="0"/>
              <a:t>距离划分为不同的簇</a:t>
            </a:r>
            <a:endParaRPr lang="en-US" altLang="zh-CN" dirty="0"/>
          </a:p>
          <a:p>
            <a:pPr lvl="2"/>
            <a:r>
              <a:rPr lang="zh-CN" altLang="en-US" sz="1500" dirty="0"/>
              <a:t>矩阵分解</a:t>
            </a:r>
            <a:r>
              <a:rPr lang="en-US" altLang="zh-CN" sz="1500" dirty="0"/>
              <a:t>/</a:t>
            </a:r>
            <a:r>
              <a:rPr lang="zh-CN" altLang="en-US" sz="1500" dirty="0"/>
              <a:t>话题模型：将输入矩阵分解为多个矩阵的乘积，得到其“低秩”近似</a:t>
            </a:r>
            <a:endParaRPr lang="en-US" altLang="zh-CN" sz="1500" dirty="0"/>
          </a:p>
          <a:p>
            <a:pPr lvl="3"/>
            <a:r>
              <a:rPr lang="zh-CN" altLang="en-US" dirty="0"/>
              <a:t>矩阵分解</a:t>
            </a:r>
            <a:r>
              <a:rPr lang="en-US" altLang="zh-CN" dirty="0"/>
              <a:t>/</a:t>
            </a:r>
            <a:r>
              <a:rPr lang="zh-CN" altLang="en-US" dirty="0"/>
              <a:t>话题模型也可以看出“软</a:t>
            </a:r>
            <a:r>
              <a:rPr lang="en-US" altLang="zh-CN" dirty="0"/>
              <a:t>”</a:t>
            </a:r>
            <a:r>
              <a:rPr lang="zh-CN" altLang="en-US" dirty="0"/>
              <a:t>聚类</a:t>
            </a:r>
            <a:endParaRPr lang="en-US" altLang="zh-CN" dirty="0"/>
          </a:p>
          <a:p>
            <a:pPr lvl="4"/>
            <a:r>
              <a:rPr lang="zh-CN" altLang="en-US" dirty="0"/>
              <a:t>每一个话题</a:t>
            </a:r>
            <a:r>
              <a:rPr lang="en-US" altLang="zh-CN" dirty="0"/>
              <a:t>/</a:t>
            </a:r>
            <a:r>
              <a:rPr lang="zh-CN" altLang="en-US" dirty="0"/>
              <a:t>隐维度看成一个簇</a:t>
            </a:r>
            <a:endParaRPr lang="en-US" altLang="zh-CN" dirty="0"/>
          </a:p>
          <a:p>
            <a:pPr lvl="3"/>
            <a:r>
              <a:rPr lang="zh-CN" altLang="en-US" dirty="0"/>
              <a:t>文本表达：利用单词的共现信息构建单词语义表达</a:t>
            </a:r>
            <a:endParaRPr lang="en-US" altLang="zh-CN" dirty="0"/>
          </a:p>
          <a:p>
            <a:pPr lvl="3"/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概率话题模型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4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Probabilistic Latent Semantic Indexing (PLSI)</a:t>
            </a:r>
          </a:p>
          <a:p>
            <a:pPr lvl="4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Latent Dirichlet Allocation (LDA)</a:t>
            </a:r>
          </a:p>
          <a:p>
            <a:pPr lvl="2"/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自编码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(Auto Encoder)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和字典学习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(dictionary learning)</a:t>
            </a:r>
          </a:p>
          <a:p>
            <a:pPr lvl="2"/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深度学习中的非监督学习模型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3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Restricted Boltzmann Machine (RBM)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513547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1111111111"/>
</p:tagLst>
</file>

<file path=ppt/theme/theme1.xml><?xml version="1.0" encoding="utf-8"?>
<a:theme xmlns:a="http://schemas.openxmlformats.org/drawingml/2006/main" name="清风素材 https://12sc.taobao.com/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7812</TotalTime>
  <Words>4137</Words>
  <Application>Microsoft Office PowerPoint</Application>
  <PresentationFormat>全屏显示(16:9)</PresentationFormat>
  <Paragraphs>842</Paragraphs>
  <Slides>107</Slides>
  <Notes>2</Notes>
  <HiddenSlides>0</HiddenSlides>
  <MMClips>0</MMClips>
  <ScaleCrop>false</ScaleCrop>
  <HeadingPairs>
    <vt:vector size="8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107</vt:i4>
      </vt:variant>
    </vt:vector>
  </HeadingPairs>
  <TitlesOfParts>
    <vt:vector size="124" baseType="lpstr">
      <vt:lpstr>Helvetica Neue</vt:lpstr>
      <vt:lpstr>Mangal</vt:lpstr>
      <vt:lpstr>楷体</vt:lpstr>
      <vt:lpstr>宋体</vt:lpstr>
      <vt:lpstr>Microsoft YaHei</vt:lpstr>
      <vt:lpstr>Microsoft YaHei</vt:lpstr>
      <vt:lpstr>Arial</vt:lpstr>
      <vt:lpstr>Calibri</vt:lpstr>
      <vt:lpstr>Cambria Math</vt:lpstr>
      <vt:lpstr>Courier New</vt:lpstr>
      <vt:lpstr>Symbol</vt:lpstr>
      <vt:lpstr>Tahoma</vt:lpstr>
      <vt:lpstr>Times</vt:lpstr>
      <vt:lpstr>Times New Roman</vt:lpstr>
      <vt:lpstr>Wingdings</vt:lpstr>
      <vt:lpstr>清风素材 https://12sc.taobao.com/</vt:lpstr>
      <vt:lpstr>Equation</vt:lpstr>
      <vt:lpstr>PowerPoint 演示文稿</vt:lpstr>
      <vt:lpstr>PowerPoint 演示文稿</vt:lpstr>
      <vt:lpstr>聚类：k-means、GMM</vt:lpstr>
      <vt:lpstr>聚类：k-means、GMM</vt:lpstr>
      <vt:lpstr>pause</vt:lpstr>
      <vt:lpstr>聚类：k-means、GMM</vt:lpstr>
      <vt:lpstr>聚类：k-means、GMM</vt:lpstr>
      <vt:lpstr>聚类：k-means、GMM</vt:lpstr>
      <vt:lpstr>聚类：k-means、GMM</vt:lpstr>
      <vt:lpstr>聚类：k-means、GMM</vt:lpstr>
      <vt:lpstr>聚类：k-means、GMM</vt:lpstr>
      <vt:lpstr>pause</vt:lpstr>
      <vt:lpstr>聚类：k-means、GMM</vt:lpstr>
      <vt:lpstr>聚类：k-means、GMM</vt:lpstr>
      <vt:lpstr>聚类：k-means、GMM</vt:lpstr>
      <vt:lpstr>聚类：k-means、GMM</vt:lpstr>
      <vt:lpstr>聚类：k-means、GMM</vt:lpstr>
      <vt:lpstr>聚类：k-means、GMM</vt:lpstr>
      <vt:lpstr>pause</vt:lpstr>
      <vt:lpstr>聚类：k-means、GMM</vt:lpstr>
      <vt:lpstr>聚类：k-means、GMM</vt:lpstr>
      <vt:lpstr>聚类：k-means、GMM</vt:lpstr>
      <vt:lpstr>聚类：k-means、GMM</vt:lpstr>
      <vt:lpstr>聚类：k-means、GMM</vt:lpstr>
      <vt:lpstr>聚类：k-means、GMM</vt:lpstr>
      <vt:lpstr>聚类：k-means、GMM</vt:lpstr>
      <vt:lpstr>聚类：k-means、GMM</vt:lpstr>
      <vt:lpstr>pause</vt:lpstr>
      <vt:lpstr>聚类：k-means、GMM</vt:lpstr>
      <vt:lpstr>聚类：k-means、GMM</vt:lpstr>
      <vt:lpstr>聚类：k-means、GMM</vt:lpstr>
      <vt:lpstr>聚类：k-means、GMM</vt:lpstr>
      <vt:lpstr>聚类：k-means、GMM</vt:lpstr>
      <vt:lpstr>聚类：k-means、GMM</vt:lpstr>
      <vt:lpstr>聚类：k-means、GMM</vt:lpstr>
      <vt:lpstr>pause</vt:lpstr>
      <vt:lpstr>聚类：k-means、GMM</vt:lpstr>
      <vt:lpstr>聚类：k-means、GMM</vt:lpstr>
      <vt:lpstr>聚类：k-means、GMM</vt:lpstr>
      <vt:lpstr>聚类：k-means、GMM</vt:lpstr>
      <vt:lpstr>聚类：k-means、GMM</vt:lpstr>
      <vt:lpstr>聚类：k-means、GMM</vt:lpstr>
      <vt:lpstr>聚类：k-means、GMM</vt:lpstr>
      <vt:lpstr>pause</vt:lpstr>
      <vt:lpstr>聚类：k-means、GMM</vt:lpstr>
      <vt:lpstr>聚类：k-means、GMM</vt:lpstr>
      <vt:lpstr>pause</vt:lpstr>
      <vt:lpstr>聚类：k-means、GMM</vt:lpstr>
      <vt:lpstr>聚类：k-means、GMM</vt:lpstr>
      <vt:lpstr>聚类：k-means、GMM</vt:lpstr>
      <vt:lpstr>聚类：k-means、GMM</vt:lpstr>
      <vt:lpstr>聚类：k-means、GMM</vt:lpstr>
      <vt:lpstr>pause</vt:lpstr>
      <vt:lpstr>聚类：k-means、GMM</vt:lpstr>
      <vt:lpstr>聚类：k-means、GMM</vt:lpstr>
      <vt:lpstr>聚类：k-means、GMM</vt:lpstr>
      <vt:lpstr>聚类：k-means、GMM</vt:lpstr>
      <vt:lpstr>聚类：k-means、GMM</vt:lpstr>
      <vt:lpstr>聚类：k-means、GMM</vt:lpstr>
      <vt:lpstr>聚类：k-means、GMM</vt:lpstr>
      <vt:lpstr>聚类：k-means、GMM</vt:lpstr>
      <vt:lpstr>聚类：k-means、GMM</vt:lpstr>
      <vt:lpstr>聚类：k-means、GMM</vt:lpstr>
      <vt:lpstr>聚类：k-means、GMM</vt:lpstr>
      <vt:lpstr>pause</vt:lpstr>
      <vt:lpstr>聚类：k-means、GMM</vt:lpstr>
      <vt:lpstr>聚类：k-means、GMM</vt:lpstr>
      <vt:lpstr>pause</vt:lpstr>
      <vt:lpstr>聚类：k-means、GMM</vt:lpstr>
      <vt:lpstr>聚类：k-means、GMM</vt:lpstr>
      <vt:lpstr>聚类：k-means、GMM</vt:lpstr>
      <vt:lpstr>聚类：k-means、GMM</vt:lpstr>
      <vt:lpstr>聚类：k-means、GMM</vt:lpstr>
      <vt:lpstr>聚类：k-means、GMM</vt:lpstr>
      <vt:lpstr>pause</vt:lpstr>
      <vt:lpstr>聚类：k-means、GMM</vt:lpstr>
      <vt:lpstr>聚类：k-means、GMM</vt:lpstr>
      <vt:lpstr>聚类：k-means、GMM</vt:lpstr>
      <vt:lpstr>聚类：k-means、GMM</vt:lpstr>
      <vt:lpstr>聚类：k-means、GMM</vt:lpstr>
      <vt:lpstr>聚类：k-means、GMM</vt:lpstr>
      <vt:lpstr>聚类：k-means、GMM</vt:lpstr>
      <vt:lpstr>pause</vt:lpstr>
      <vt:lpstr>聚类：k-means、GMM</vt:lpstr>
      <vt:lpstr>聚类：k-means、GMM</vt:lpstr>
      <vt:lpstr>聚类：k-means、GMM</vt:lpstr>
      <vt:lpstr>聚类：k-means、GMM</vt:lpstr>
      <vt:lpstr>聚类：k-means、GMM</vt:lpstr>
      <vt:lpstr>聚类：k-means、GMM</vt:lpstr>
      <vt:lpstr>聚类：k-means、GMM</vt:lpstr>
      <vt:lpstr>聚类：k-means、GMM</vt:lpstr>
      <vt:lpstr>聚类：k-means、GMM</vt:lpstr>
      <vt:lpstr>pause</vt:lpstr>
      <vt:lpstr>聚类：k-means、GMM</vt:lpstr>
      <vt:lpstr>聚类：k-means、GMM</vt:lpstr>
      <vt:lpstr>聚类：k-means、GMM</vt:lpstr>
      <vt:lpstr>聚类：k-means、GMM</vt:lpstr>
      <vt:lpstr>pause</vt:lpstr>
      <vt:lpstr>聚类：k-means、GMM</vt:lpstr>
      <vt:lpstr>pause</vt:lpstr>
      <vt:lpstr>聚类：k-means、GMM</vt:lpstr>
      <vt:lpstr>聚类：k-means、GMM</vt:lpstr>
      <vt:lpstr>pause</vt:lpstr>
      <vt:lpstr>聚类：k-means、GMM</vt:lpstr>
      <vt:lpstr>聚类：k-means、GMM</vt:lpstr>
      <vt:lpstr>pause</vt:lpstr>
      <vt:lpstr>思考题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Administrator</dc:creator>
  <cp:keywords/>
  <dc:description/>
  <cp:lastModifiedBy>Administrator</cp:lastModifiedBy>
  <cp:revision>506</cp:revision>
  <cp:lastPrinted>2020-03-27T09:34:47Z</cp:lastPrinted>
  <dcterms:created xsi:type="dcterms:W3CDTF">2015-01-23T04:02:45Z</dcterms:created>
  <dcterms:modified xsi:type="dcterms:W3CDTF">2024-09-04T10:24:12Z</dcterms:modified>
  <cp:category/>
  <cp:contentStatus>12sc.taobao.com</cp:contentStatus>
</cp:coreProperties>
</file>